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8"/>
  </p:notesMasterIdLst>
  <p:sldIdLst>
    <p:sldId id="264" r:id="rId2"/>
    <p:sldId id="665" r:id="rId3"/>
    <p:sldId id="690" r:id="rId4"/>
    <p:sldId id="692" r:id="rId5"/>
    <p:sldId id="504" r:id="rId6"/>
    <p:sldId id="691" r:id="rId7"/>
    <p:sldId id="307" r:id="rId8"/>
    <p:sldId id="688" r:id="rId9"/>
    <p:sldId id="689" r:id="rId10"/>
    <p:sldId id="531" r:id="rId11"/>
    <p:sldId id="693" r:id="rId12"/>
    <p:sldId id="293" r:id="rId13"/>
    <p:sldId id="697" r:id="rId14"/>
    <p:sldId id="698" r:id="rId15"/>
    <p:sldId id="706" r:id="rId16"/>
    <p:sldId id="714" r:id="rId17"/>
    <p:sldId id="700" r:id="rId18"/>
    <p:sldId id="702" r:id="rId19"/>
    <p:sldId id="694" r:id="rId20"/>
    <p:sldId id="701" r:id="rId21"/>
    <p:sldId id="703" r:id="rId22"/>
    <p:sldId id="705" r:id="rId23"/>
    <p:sldId id="730" r:id="rId24"/>
    <p:sldId id="711" r:id="rId25"/>
    <p:sldId id="710" r:id="rId26"/>
    <p:sldId id="709" r:id="rId27"/>
    <p:sldId id="716" r:id="rId28"/>
    <p:sldId id="712" r:id="rId29"/>
    <p:sldId id="726" r:id="rId30"/>
    <p:sldId id="695" r:id="rId31"/>
    <p:sldId id="713" r:id="rId32"/>
    <p:sldId id="717" r:id="rId33"/>
    <p:sldId id="707" r:id="rId34"/>
    <p:sldId id="718" r:id="rId35"/>
    <p:sldId id="719" r:id="rId36"/>
    <p:sldId id="721" r:id="rId37"/>
    <p:sldId id="722" r:id="rId38"/>
    <p:sldId id="723" r:id="rId39"/>
    <p:sldId id="696" r:id="rId40"/>
    <p:sldId id="727" r:id="rId41"/>
    <p:sldId id="708" r:id="rId42"/>
    <p:sldId id="728" r:id="rId43"/>
    <p:sldId id="729" r:id="rId44"/>
    <p:sldId id="720" r:id="rId45"/>
    <p:sldId id="715" r:id="rId46"/>
    <p:sldId id="505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94"/>
    <p:restoredTop sz="96016"/>
  </p:normalViewPr>
  <p:slideViewPr>
    <p:cSldViewPr snapToGrid="0">
      <p:cViewPr varScale="1">
        <p:scale>
          <a:sx n="166" d="100"/>
          <a:sy n="166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7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4343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2519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0391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260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7048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342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9579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45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5549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6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148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783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878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249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9793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613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009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34P54svVTngUMahxmswRYR" TargetMode="External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320.png"/><Relationship Id="rId7" Type="http://schemas.openxmlformats.org/officeDocument/2006/relationships/image" Target="../media/image38.png"/><Relationship Id="rId12" Type="http://schemas.openxmlformats.org/officeDocument/2006/relationships/image" Target="../media/image3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2.png"/><Relationship Id="rId4" Type="http://schemas.openxmlformats.org/officeDocument/2006/relationships/image" Target="../media/image350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3" Type="http://schemas.openxmlformats.org/officeDocument/2006/relationships/image" Target="../media/image44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20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5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19" Type="http://schemas.openxmlformats.org/officeDocument/2006/relationships/image" Target="../media/image52.png"/><Relationship Id="rId9" Type="http://schemas.openxmlformats.org/officeDocument/2006/relationships/image" Target="../media/image40.png"/><Relationship Id="rId1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2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0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4" Type="http://schemas.openxmlformats.org/officeDocument/2006/relationships/image" Target="../media/image9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.png"/><Relationship Id="rId9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4.png"/><Relationship Id="rId7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5.png"/><Relationship Id="rId9" Type="http://schemas.openxmlformats.org/officeDocument/2006/relationships/image" Target="../media/image1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XxDNjS5jw?feature=oembed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Reinforcement Learning</a:t>
            </a:r>
          </a:p>
          <a:p>
            <a:r>
              <a:rPr kumimoji="1" lang="zh-TW" altLang="en-US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強化學習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2025/04/28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DL_0428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12DD9F-3C9E-F9E8-C202-7064A536E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702" y="4714083"/>
            <a:ext cx="1567731" cy="15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BB2F-EC1F-1942-C5BA-BF2D8C86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Supervised Learning vs. Reinforcement Learning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906AD-7CDC-C0A3-BEBF-A34A414C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66A18D-6FA5-9047-5902-5DC0B4DDE78C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In supervised learning, the goal is to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minimize the expected error from the label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In reinforcement learning, the goal is to maximize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sum of reward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C2E413-8894-72C3-1C6F-C57369E82C09}"/>
              </a:ext>
            </a:extLst>
          </p:cNvPr>
          <p:cNvSpPr txBox="1"/>
          <p:nvPr/>
        </p:nvSpPr>
        <p:spPr>
          <a:xfrm>
            <a:off x="1048215" y="3462953"/>
            <a:ext cx="3025697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Self-supervised learning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也是一種 </a:t>
            </a:r>
            <a:r>
              <a:rPr kumimoji="1" lang="en-US" altLang="zh-TW" dirty="0">
                <a:ea typeface="Microsoft JhengHei" panose="020B0604030504040204" pitchFamily="34" charset="-120"/>
              </a:rPr>
              <a:t>supervised learning!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[Illustration]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12</a:t>
            </a:fld>
            <a:endParaRPr kumimoji="1"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64912BB3-F18E-7546-B636-D6A2104A5E47}"/>
              </a:ext>
            </a:extLst>
          </p:cNvPr>
          <p:cNvSpPr/>
          <p:nvPr/>
        </p:nvSpPr>
        <p:spPr>
          <a:xfrm>
            <a:off x="4029549" y="2753532"/>
            <a:ext cx="1009402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Agent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226552C-ECE4-424F-A670-4DC3737DF999}"/>
              </a:ext>
            </a:extLst>
          </p:cNvPr>
          <p:cNvSpPr/>
          <p:nvPr/>
        </p:nvSpPr>
        <p:spPr>
          <a:xfrm>
            <a:off x="3593131" y="4319095"/>
            <a:ext cx="1882237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Environment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B1B067CE-C56B-F04F-A739-5EB67DA740C3}"/>
              </a:ext>
            </a:extLst>
          </p:cNvPr>
          <p:cNvCxnSpPr>
            <a:stCxn id="5" idx="3"/>
            <a:endCxn id="6" idx="3"/>
          </p:cNvCxnSpPr>
          <p:nvPr/>
        </p:nvCxnSpPr>
        <p:spPr>
          <a:xfrm>
            <a:off x="5038951" y="3026664"/>
            <a:ext cx="436417" cy="1565563"/>
          </a:xfrm>
          <a:prstGeom prst="bentConnector3">
            <a:avLst>
              <a:gd name="adj1" fmla="val 3863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0A0B3084-1411-244B-901E-7003CCA2E8C7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93131" y="2907908"/>
            <a:ext cx="436418" cy="1838695"/>
          </a:xfrm>
          <a:prstGeom prst="bentConnector4">
            <a:avLst>
              <a:gd name="adj1" fmla="val -291837"/>
              <a:gd name="adj2" fmla="val 1000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8CC0B23C-4C4A-2840-B9DA-D332F01811CD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93131" y="3050415"/>
            <a:ext cx="436418" cy="1565563"/>
          </a:xfrm>
          <a:prstGeom prst="bentConnector3">
            <a:avLst>
              <a:gd name="adj1" fmla="val -24829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22AA40C-E827-D445-BC09-DAA41C852EC2}"/>
                  </a:ext>
                </a:extLst>
              </p:cNvPr>
              <p:cNvSpPr txBox="1"/>
              <p:nvPr/>
            </p:nvSpPr>
            <p:spPr>
              <a:xfrm>
                <a:off x="6748997" y="3527798"/>
                <a:ext cx="7956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action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22AA40C-E827-D445-BC09-DAA41C85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3527798"/>
                <a:ext cx="795647" cy="646331"/>
              </a:xfrm>
              <a:prstGeom prst="rect">
                <a:avLst/>
              </a:prstGeom>
              <a:blipFill>
                <a:blip r:embed="rId3"/>
                <a:stretch>
                  <a:fillRect l="-6250" t="-3846" r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9092A98-33B4-3B47-9393-0F84132E427E}"/>
                  </a:ext>
                </a:extLst>
              </p:cNvPr>
              <p:cNvSpPr txBox="1"/>
              <p:nvPr/>
            </p:nvSpPr>
            <p:spPr>
              <a:xfrm>
                <a:off x="2558492" y="3478317"/>
                <a:ext cx="8654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reward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9092A98-33B4-3B47-9393-0F84132E4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92" y="3478317"/>
                <a:ext cx="865414" cy="646331"/>
              </a:xfrm>
              <a:prstGeom prst="rect">
                <a:avLst/>
              </a:prstGeom>
              <a:blipFill>
                <a:blip r:embed="rId4"/>
                <a:stretch>
                  <a:fillRect l="-5797" t="-5882" r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6668CD9-07DD-2D41-A0DE-DA84CE8489D5}"/>
                  </a:ext>
                </a:extLst>
              </p:cNvPr>
              <p:cNvSpPr txBox="1"/>
              <p:nvPr/>
            </p:nvSpPr>
            <p:spPr>
              <a:xfrm>
                <a:off x="1649289" y="3478316"/>
                <a:ext cx="676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state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6668CD9-07DD-2D41-A0DE-DA84CE84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289" y="3478316"/>
                <a:ext cx="676152" cy="646331"/>
              </a:xfrm>
              <a:prstGeom prst="rect">
                <a:avLst/>
              </a:prstGeom>
              <a:blipFill>
                <a:blip r:embed="rId5"/>
                <a:stretch>
                  <a:fillRect l="-5660" t="-5882" r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337901C-2E4E-5548-B001-B3C19818FF94}"/>
              </a:ext>
            </a:extLst>
          </p:cNvPr>
          <p:cNvCxnSpPr/>
          <p:nvPr/>
        </p:nvCxnSpPr>
        <p:spPr>
          <a:xfrm>
            <a:off x="3138902" y="4366595"/>
            <a:ext cx="0" cy="54626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A26E07DA-6AD4-B443-85B2-0426D7CB10D9}"/>
              </a:ext>
            </a:extLst>
          </p:cNvPr>
          <p:cNvCxnSpPr>
            <a:cxnSpLocks/>
          </p:cNvCxnSpPr>
          <p:nvPr/>
        </p:nvCxnSpPr>
        <p:spPr>
          <a:xfrm flipH="1">
            <a:off x="3138901" y="4617952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B9C2443-FFB4-F241-BBD6-F0BB76140CA2}"/>
              </a:ext>
            </a:extLst>
          </p:cNvPr>
          <p:cNvCxnSpPr>
            <a:cxnSpLocks/>
          </p:cNvCxnSpPr>
          <p:nvPr/>
        </p:nvCxnSpPr>
        <p:spPr>
          <a:xfrm flipH="1">
            <a:off x="3138901" y="4746603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38BF2AC-890F-7C4C-998A-51BA5EF572B6}"/>
                  </a:ext>
                </a:extLst>
              </p:cNvPr>
              <p:cNvSpPr txBox="1"/>
              <p:nvPr/>
            </p:nvSpPr>
            <p:spPr>
              <a:xfrm>
                <a:off x="3093623" y="4331950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38BF2AC-890F-7C4C-998A-51BA5EF5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623" y="4331950"/>
                <a:ext cx="62395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C63307-2317-2E40-B222-9995B1692AF6}"/>
                  </a:ext>
                </a:extLst>
              </p:cNvPr>
              <p:cNvSpPr txBox="1"/>
              <p:nvPr/>
            </p:nvSpPr>
            <p:spPr>
              <a:xfrm>
                <a:off x="3138901" y="4734735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C63307-2317-2E40-B222-9995B1692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01" y="4734735"/>
                <a:ext cx="62395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圖片 40">
            <a:extLst>
              <a:ext uri="{FF2B5EF4-FFF2-40B4-BE49-F238E27FC236}">
                <a16:creationId xmlns:a16="http://schemas.microsoft.com/office/drawing/2014/main" id="{C075DB16-CEB2-3C4A-B6DA-686B1C753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185" y="5107362"/>
            <a:ext cx="866979" cy="87683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42FC6EE-E70C-1D4F-BCE0-3BFA1AB627AA}"/>
              </a:ext>
            </a:extLst>
          </p:cNvPr>
          <p:cNvSpPr txBox="1"/>
          <p:nvPr/>
        </p:nvSpPr>
        <p:spPr>
          <a:xfrm>
            <a:off x="4401894" y="6117838"/>
            <a:ext cx="654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Rennie, Steven J., et al. "Self-critical sequence training for image captioning." </a:t>
            </a:r>
            <a:r>
              <a:rPr lang="en-US" altLang="zh-TW" sz="1400" i="1" dirty="0">
                <a:solidFill>
                  <a:srgbClr val="0070C0"/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rgbClr val="0070C0"/>
                </a:solidFill>
              </a:rPr>
              <a:t>. 2017.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581AE4-D11B-3F46-0B3B-3C47794F6B1E}"/>
              </a:ext>
            </a:extLst>
          </p:cNvPr>
          <p:cNvSpPr txBox="1"/>
          <p:nvPr/>
        </p:nvSpPr>
        <p:spPr>
          <a:xfrm>
            <a:off x="4192356" y="2033617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36B5D3-806E-CFF4-7E4B-E8214CE73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5757" y="5093414"/>
            <a:ext cx="1417402" cy="86702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10A00EA-B82C-E3D8-A5AC-B31F5222CD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9077" y="1797936"/>
            <a:ext cx="1473775" cy="96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451DA98-F001-5238-C84A-70DC4466F6E0}"/>
                  </a:ext>
                </a:extLst>
              </p:cNvPr>
              <p:cNvSpPr txBox="1"/>
              <p:nvPr/>
            </p:nvSpPr>
            <p:spPr>
              <a:xfrm>
                <a:off x="6748997" y="4147687"/>
                <a:ext cx="3550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以打磚塊來說：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451DA98-F001-5238-C84A-70DC4466F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4147687"/>
                <a:ext cx="3550717" cy="369332"/>
              </a:xfrm>
              <a:prstGeom prst="rect">
                <a:avLst/>
              </a:prstGeom>
              <a:blipFill>
                <a:blip r:embed="rId11"/>
                <a:stretch>
                  <a:fillRect l="-1423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vertical rectangular video game screenshot that is a digital representation of a battle between aliens and a laser cannon. The white aliens hover above four green, inverted U-shaped blocks. Below the blocks is a smaller horizontal block with a triangle on its top.">
            <a:extLst>
              <a:ext uri="{FF2B5EF4-FFF2-40B4-BE49-F238E27FC236}">
                <a16:creationId xmlns:a16="http://schemas.microsoft.com/office/drawing/2014/main" id="{9EC1C664-9B68-5CC9-F4A3-8C85B9ABD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4" y="1482821"/>
            <a:ext cx="1468867" cy="16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3B9DE08-32F5-4D01-3B86-0BFB439CEB53}"/>
                  </a:ext>
                </a:extLst>
              </p:cNvPr>
              <p:cNvSpPr txBox="1"/>
              <p:nvPr/>
            </p:nvSpPr>
            <p:spPr>
              <a:xfrm>
                <a:off x="6748997" y="4492096"/>
                <a:ext cx="4606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太空侵略者</a:t>
                </a:r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fire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3B9DE08-32F5-4D01-3B86-0BFB439CE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4492096"/>
                <a:ext cx="4606862" cy="369332"/>
              </a:xfrm>
              <a:prstGeom prst="rect">
                <a:avLst/>
              </a:prstGeom>
              <a:blipFill>
                <a:blip r:embed="rId13"/>
                <a:stretch>
                  <a:fillRect l="-1099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C742AFAB-72D8-5CAC-D3EA-D62AA98A9681}"/>
              </a:ext>
            </a:extLst>
          </p:cNvPr>
          <p:cNvCxnSpPr>
            <a:cxnSpLocks/>
          </p:cNvCxnSpPr>
          <p:nvPr/>
        </p:nvCxnSpPr>
        <p:spPr>
          <a:xfrm>
            <a:off x="5038951" y="3026664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8C016C0-51E5-09B5-23BB-E1A16A64FCDD}"/>
                  </a:ext>
                </a:extLst>
              </p:cNvPr>
              <p:cNvSpPr txBox="1"/>
              <p:nvPr/>
            </p:nvSpPr>
            <p:spPr>
              <a:xfrm>
                <a:off x="5003400" y="2681934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8C016C0-51E5-09B5-23BB-E1A16A64F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00" y="2681934"/>
                <a:ext cx="62395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9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7" grpId="0"/>
      <p:bldP spid="38" grpId="0"/>
      <p:bldP spid="42" grpId="0"/>
      <p:bldP spid="44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[Definitions]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2FC6EE-E70C-1D4F-BCE0-3BFA1AB627AA}"/>
              </a:ext>
            </a:extLst>
          </p:cNvPr>
          <p:cNvSpPr txBox="1"/>
          <p:nvPr/>
        </p:nvSpPr>
        <p:spPr>
          <a:xfrm>
            <a:off x="2822423" y="6240302"/>
            <a:ext cx="654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Rennie, Steven J., et al. "Self-critical sequence training for image captioning." </a:t>
            </a:r>
            <a:r>
              <a:rPr lang="en-US" altLang="zh-TW" sz="1400" i="1" dirty="0">
                <a:solidFill>
                  <a:srgbClr val="0070C0"/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rgbClr val="0070C0"/>
                </a:solidFill>
              </a:rPr>
              <a:t>. 2017.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953FA30-0EE5-2C48-C6B8-22ABD95C04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130144"/>
                  </p:ext>
                </p:extLst>
              </p:nvPr>
            </p:nvGraphicFramePr>
            <p:xfrm>
              <a:off x="1153297" y="2017123"/>
              <a:ext cx="9885406" cy="348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108">
                      <a:extLst>
                        <a:ext uri="{9D8B030D-6E8A-4147-A177-3AD203B41FA5}">
                          <a16:colId xmlns:a16="http://schemas.microsoft.com/office/drawing/2014/main" val="3273140195"/>
                        </a:ext>
                      </a:extLst>
                    </a:gridCol>
                    <a:gridCol w="3101546">
                      <a:extLst>
                        <a:ext uri="{9D8B030D-6E8A-4147-A177-3AD203B41FA5}">
                          <a16:colId xmlns:a16="http://schemas.microsoft.com/office/drawing/2014/main" val="3599654838"/>
                        </a:ext>
                      </a:extLst>
                    </a:gridCol>
                    <a:gridCol w="5671752">
                      <a:extLst>
                        <a:ext uri="{9D8B030D-6E8A-4147-A177-3AD203B41FA5}">
                          <a16:colId xmlns:a16="http://schemas.microsoft.com/office/drawing/2014/main" val="3839551679"/>
                        </a:ext>
                      </a:extLst>
                    </a:gridCol>
                  </a:tblGrid>
                  <a:tr h="624784"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符號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名稱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意義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3420168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狀態或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執行動作的最小單位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6216428"/>
                      </a:ext>
                    </a:extLst>
                  </a:tr>
                  <a:tr h="9824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(state)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在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kumimoji="1" lang="zh-TW" altLang="en-US" sz="2400" dirty="0">
                              <a:latin typeface="+mn-lt"/>
                              <a:ea typeface="+mn-ea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時間點，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所觀察到的狀態，由環境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(environment)</a:t>
                          </a:r>
                          <a:r>
                            <a:rPr lang="en-US" altLang="zh-TW" sz="2400" baseline="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所提供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8244523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動作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(action)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在狀態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​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下選擇的動作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164072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即時回饋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(reward)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​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後，由環境給的分數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736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953FA30-0EE5-2C48-C6B8-22ABD95C04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130144"/>
                  </p:ext>
                </p:extLst>
              </p:nvPr>
            </p:nvGraphicFramePr>
            <p:xfrm>
              <a:off x="1153297" y="2017123"/>
              <a:ext cx="9885406" cy="348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108">
                      <a:extLst>
                        <a:ext uri="{9D8B030D-6E8A-4147-A177-3AD203B41FA5}">
                          <a16:colId xmlns:a16="http://schemas.microsoft.com/office/drawing/2014/main" val="3273140195"/>
                        </a:ext>
                      </a:extLst>
                    </a:gridCol>
                    <a:gridCol w="3101546">
                      <a:extLst>
                        <a:ext uri="{9D8B030D-6E8A-4147-A177-3AD203B41FA5}">
                          <a16:colId xmlns:a16="http://schemas.microsoft.com/office/drawing/2014/main" val="3599654838"/>
                        </a:ext>
                      </a:extLst>
                    </a:gridCol>
                    <a:gridCol w="5671752">
                      <a:extLst>
                        <a:ext uri="{9D8B030D-6E8A-4147-A177-3AD203B41FA5}">
                          <a16:colId xmlns:a16="http://schemas.microsoft.com/office/drawing/2014/main" val="3839551679"/>
                        </a:ext>
                      </a:extLst>
                    </a:gridCol>
                  </a:tblGrid>
                  <a:tr h="624784"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符號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名稱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意義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3420168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0000" r="-788636" b="-36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狀態或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執行動作的最小單位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6216428"/>
                      </a:ext>
                    </a:extLst>
                  </a:tr>
                  <a:tr h="98249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29870" r="-788636" b="-135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(state)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129870" r="-446" b="-135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8244523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54000" r="-788636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動作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(action)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354000" r="-446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164072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63265" r="-788636" b="-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即時回饋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(reward)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463265" r="-446" b="-1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36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030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[Illustration]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14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3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4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6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7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8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9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0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7DC25-EE30-4A04-0D3A-E06EC043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Trajectory and Episode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36DF4-2584-9D22-4AD5-827CB9DF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327CC8-F82B-1EA7-CFEB-C867F11C3D3A}"/>
                  </a:ext>
                </a:extLst>
              </p:cNvPr>
              <p:cNvSpPr txBox="1"/>
              <p:nvPr/>
            </p:nvSpPr>
            <p:spPr>
              <a:xfrm>
                <a:off x="653143" y="1618663"/>
                <a:ext cx="10397478" cy="1140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Trajectory (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軌跡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通常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symbol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是指 </a:t>
                </a:r>
                <a:r>
                  <a:rPr lang="en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從環境中互動時，依序經歷的一連串狀態、動作和得到的回饋。</a:t>
                </a:r>
                <a:endParaRPr lang="zh-TW" altLang="zh-TW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327CC8-F82B-1EA7-CFEB-C867F11C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618663"/>
                <a:ext cx="10397478" cy="1140825"/>
              </a:xfrm>
              <a:prstGeom prst="rect">
                <a:avLst/>
              </a:prstGeom>
              <a:blipFill>
                <a:blip r:embed="rId2"/>
                <a:stretch>
                  <a:fillRect l="-732" r="-244" b="-12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C1CC2D-C6C4-8576-CFBA-B6AE043AE8F7}"/>
                  </a:ext>
                </a:extLst>
              </p:cNvPr>
              <p:cNvSpPr txBox="1"/>
              <p:nvPr/>
            </p:nvSpPr>
            <p:spPr>
              <a:xfrm>
                <a:off x="2727797" y="3259388"/>
                <a:ext cx="67364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TW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C1CC2D-C6C4-8576-CFBA-B6AE043A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97" y="3259388"/>
                <a:ext cx="673640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06007B8-80B0-0495-0170-A0E5777F0D1A}"/>
              </a:ext>
            </a:extLst>
          </p:cNvPr>
          <p:cNvSpPr txBox="1"/>
          <p:nvPr/>
        </p:nvSpPr>
        <p:spPr>
          <a:xfrm>
            <a:off x="3502652" y="6125133"/>
            <a:ext cx="461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ai.stackexchange.com</a:t>
            </a:r>
            <a:r>
              <a:rPr kumimoji="1" lang="en" altLang="zh-TW" dirty="0"/>
              <a:t>/questions/7359/what-is-a-trajectory-in-reinforcement-learning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B1F8F5C-FB31-255A-DBC6-02232258A3D0}"/>
              </a:ext>
            </a:extLst>
          </p:cNvPr>
          <p:cNvSpPr txBox="1"/>
          <p:nvPr/>
        </p:nvSpPr>
        <p:spPr>
          <a:xfrm>
            <a:off x="653143" y="4098513"/>
            <a:ext cx="1039747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Episode (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回合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通常無固定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symbol)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是指從「開始遊戲」到「遊戲結束」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或者達到某種終止條件，比如死亡、完成任務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這段完整的互動過程</a:t>
            </a:r>
            <a:endParaRPr lang="en-US" altLang="zh-TW" sz="2400" kern="1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一條 </a:t>
            </a:r>
            <a:r>
              <a:rPr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trajectory</a:t>
            </a:r>
            <a:r>
              <a:rPr lang="zh-TW" altLang="en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也就是一個 </a:t>
            </a:r>
            <a:r>
              <a:rPr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episode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33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[Illustration] RL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的元素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</a:t>
                </a:r>
                <a14:m>
                  <m:oMath xmlns:m="http://schemas.openxmlformats.org/officeDocument/2006/math">
                    <m:r>
                      <a:rPr lang="zh-TW" alt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只有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3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個點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16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4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6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7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9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10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2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/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blipFill>
                <a:blip r:embed="rId1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2243D23-A47A-787D-97F9-74BA8CA5291E}"/>
              </a:ext>
            </a:extLst>
          </p:cNvPr>
          <p:cNvCxnSpPr>
            <a:cxnSpLocks/>
          </p:cNvCxnSpPr>
          <p:nvPr/>
        </p:nvCxnSpPr>
        <p:spPr>
          <a:xfrm>
            <a:off x="2466594" y="5758408"/>
            <a:ext cx="1093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9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A20A2-CFE9-C8A5-5976-6A300B43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Cumulated reward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85D6F3-083F-36C5-FFA9-D23FABDF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372108-8419-90A2-9693-356BD6542C9A}"/>
                  </a:ext>
                </a:extLst>
              </p:cNvPr>
              <p:cNvSpPr/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372108-8419-90A2-9693-356BD6542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ECDFAA-ED4D-1758-B417-1C185249BCBD}"/>
                  </a:ext>
                </a:extLst>
              </p:cNvPr>
              <p:cNvSpPr/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ECDFAA-ED4D-1758-B417-1C185249B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B1A468-B059-AA37-330E-343D81807B02}"/>
                  </a:ext>
                </a:extLst>
              </p:cNvPr>
              <p:cNvSpPr/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B1A468-B059-AA37-330E-343D81807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DCFAD8F-D2D3-06A0-DA49-D6A48E29758B}"/>
              </a:ext>
            </a:extLst>
          </p:cNvPr>
          <p:cNvSpPr txBox="1"/>
          <p:nvPr/>
        </p:nvSpPr>
        <p:spPr>
          <a:xfrm>
            <a:off x="9051855" y="2122379"/>
            <a:ext cx="39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…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030D3A-2038-3305-A300-E727ACD55BD7}"/>
                  </a:ext>
                </a:extLst>
              </p:cNvPr>
              <p:cNvSpPr txBox="1"/>
              <p:nvPr/>
            </p:nvSpPr>
            <p:spPr>
              <a:xfrm>
                <a:off x="4841435" y="3176490"/>
                <a:ext cx="3900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030D3A-2038-3305-A300-E727ACD55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176490"/>
                <a:ext cx="3900017" cy="461665"/>
              </a:xfrm>
              <a:prstGeom prst="rect">
                <a:avLst/>
              </a:prstGeom>
              <a:blipFill>
                <a:blip r:embed="rId5"/>
                <a:stretch>
                  <a:fillRect l="-32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F41A97-EE52-3C8F-0A74-89F3E34183EB}"/>
                  </a:ext>
                </a:extLst>
              </p:cNvPr>
              <p:cNvSpPr txBox="1"/>
              <p:nvPr/>
            </p:nvSpPr>
            <p:spPr>
              <a:xfrm>
                <a:off x="4841436" y="3771301"/>
                <a:ext cx="32969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F41A97-EE52-3C8F-0A74-89F3E3418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3771301"/>
                <a:ext cx="3296902" cy="461665"/>
              </a:xfrm>
              <a:prstGeom prst="rect">
                <a:avLst/>
              </a:prstGeom>
              <a:blipFill>
                <a:blip r:embed="rId6"/>
                <a:stretch>
                  <a:fillRect l="-38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E7CBD8F-DBB5-515F-321D-FE051507CE02}"/>
                  </a:ext>
                </a:extLst>
              </p:cNvPr>
              <p:cNvSpPr txBox="1"/>
              <p:nvPr/>
            </p:nvSpPr>
            <p:spPr>
              <a:xfrm>
                <a:off x="4841435" y="4960923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E7CBD8F-DBB5-515F-321D-FE051507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4960923"/>
                <a:ext cx="1767148" cy="461665"/>
              </a:xfrm>
              <a:prstGeom prst="rect">
                <a:avLst/>
              </a:prstGeom>
              <a:blipFill>
                <a:blip r:embed="rId7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/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/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/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B60FD1-91C8-DE61-3123-B49E7A7D52CE}"/>
              </a:ext>
            </a:extLst>
          </p:cNvPr>
          <p:cNvSpPr txBox="1"/>
          <p:nvPr/>
        </p:nvSpPr>
        <p:spPr>
          <a:xfrm>
            <a:off x="653143" y="1860941"/>
            <a:ext cx="304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對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  <a:r>
              <a:rPr lang="zh-TW" altLang="en-US" sz="2400" dirty="0">
                <a:ea typeface="Microsoft JhengHei" panose="020B0604030504040204" pitchFamily="34" charset="-120"/>
              </a:rPr>
              <a:t> 來說：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B50054-9F24-C5C9-EBAC-1E6C5793A286}"/>
              </a:ext>
            </a:extLst>
          </p:cNvPr>
          <p:cNvSpPr txBox="1"/>
          <p:nvPr/>
        </p:nvSpPr>
        <p:spPr>
          <a:xfrm>
            <a:off x="653143" y="2805959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輸入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908302-6C74-E7A2-E9C1-773183DDA226}"/>
              </a:ext>
            </a:extLst>
          </p:cNvPr>
          <p:cNvSpPr txBox="1"/>
          <p:nvPr/>
        </p:nvSpPr>
        <p:spPr>
          <a:xfrm>
            <a:off x="653143" y="3817511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994D7DA-6E64-BE94-D94B-B2C16E039531}"/>
                  </a:ext>
                </a:extLst>
              </p:cNvPr>
              <p:cNvSpPr/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994D7DA-6E64-BE94-D94B-B2C16E039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4C86D6-5DFC-FA17-9B06-DD4C011BACD0}"/>
                  </a:ext>
                </a:extLst>
              </p:cNvPr>
              <p:cNvSpPr txBox="1"/>
              <p:nvPr/>
            </p:nvSpPr>
            <p:spPr>
              <a:xfrm>
                <a:off x="4842498" y="4366112"/>
                <a:ext cx="25070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4C86D6-5DFC-FA17-9B06-DD4C011B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8" y="4366112"/>
                <a:ext cx="2507004" cy="461665"/>
              </a:xfrm>
              <a:prstGeom prst="rect">
                <a:avLst/>
              </a:prstGeom>
              <a:blipFill>
                <a:blip r:embed="rId13"/>
                <a:stretch>
                  <a:fillRect l="-505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968EE02-B8B8-72C2-8378-22028CCE10D9}"/>
                  </a:ext>
                </a:extLst>
              </p:cNvPr>
              <p:cNvSpPr txBox="1"/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968EE02-B8B8-72C2-8378-22028CCE1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blipFill>
                <a:blip r:embed="rId14"/>
                <a:stretch>
                  <a:fillRect l="-3320" t="-4478" r="-415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08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A20A2-CFE9-C8A5-5976-6A300B43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</a:t>
            </a:r>
            <a:r>
              <a:rPr kumimoji="1" lang="en-US" altLang="zh-TW" dirty="0">
                <a:solidFill>
                  <a:srgbClr val="FF0000"/>
                </a:solidFill>
              </a:rPr>
              <a:t>Discounted</a:t>
            </a:r>
            <a:r>
              <a:rPr kumimoji="1" lang="en-US" altLang="zh-TW" dirty="0"/>
              <a:t> cumulated reward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85D6F3-083F-36C5-FFA9-D23FABDF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6AAABC-55F3-1463-2E4F-3B84AEB79EC8}"/>
                  </a:ext>
                </a:extLst>
              </p:cNvPr>
              <p:cNvSpPr txBox="1"/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6AAABC-55F3-1463-2E4F-3B84AEB79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blipFill>
                <a:blip r:embed="rId3"/>
                <a:stretch>
                  <a:fillRect l="-3320" t="-4478" r="-415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/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/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/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B60FD1-91C8-DE61-3123-B49E7A7D52CE}"/>
              </a:ext>
            </a:extLst>
          </p:cNvPr>
          <p:cNvSpPr txBox="1"/>
          <p:nvPr/>
        </p:nvSpPr>
        <p:spPr>
          <a:xfrm>
            <a:off x="653143" y="1860941"/>
            <a:ext cx="304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對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  <a:r>
              <a:rPr lang="zh-TW" altLang="en-US" sz="2400" dirty="0">
                <a:ea typeface="Microsoft JhengHei" panose="020B0604030504040204" pitchFamily="34" charset="-120"/>
              </a:rPr>
              <a:t> 來說：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B50054-9F24-C5C9-EBAC-1E6C5793A286}"/>
              </a:ext>
            </a:extLst>
          </p:cNvPr>
          <p:cNvSpPr txBox="1"/>
          <p:nvPr/>
        </p:nvSpPr>
        <p:spPr>
          <a:xfrm>
            <a:off x="653143" y="2805959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輸入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908302-6C74-E7A2-E9C1-773183DDA226}"/>
              </a:ext>
            </a:extLst>
          </p:cNvPr>
          <p:cNvSpPr txBox="1"/>
          <p:nvPr/>
        </p:nvSpPr>
        <p:spPr>
          <a:xfrm>
            <a:off x="653143" y="3817511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20420A6-C26A-3C04-7228-4DAEF68D712F}"/>
                  </a:ext>
                </a:extLst>
              </p:cNvPr>
              <p:cNvSpPr/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20420A6-C26A-3C04-7228-4DAEF68D7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12C4A9-B4FA-5D89-CB81-4DD06F33945F}"/>
                  </a:ext>
                </a:extLst>
              </p:cNvPr>
              <p:cNvSpPr/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12C4A9-B4FA-5D89-CB81-4DD06F339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C8D32FA-E46A-ECB4-E759-83BCFA099F94}"/>
                  </a:ext>
                </a:extLst>
              </p:cNvPr>
              <p:cNvSpPr/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C8D32FA-E46A-ECB4-E759-83BCFA099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2DF77F3A-A0C8-4E81-DED1-DD24BF2F10AA}"/>
              </a:ext>
            </a:extLst>
          </p:cNvPr>
          <p:cNvSpPr txBox="1"/>
          <p:nvPr/>
        </p:nvSpPr>
        <p:spPr>
          <a:xfrm>
            <a:off x="9051855" y="2122379"/>
            <a:ext cx="39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…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79BCB20-0F1C-D42A-6CD7-81D659F761B3}"/>
                  </a:ext>
                </a:extLst>
              </p:cNvPr>
              <p:cNvSpPr txBox="1"/>
              <p:nvPr/>
            </p:nvSpPr>
            <p:spPr>
              <a:xfrm>
                <a:off x="4841435" y="3176490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79BCB20-0F1C-D42A-6CD7-81D659F7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176490"/>
                <a:ext cx="5479612" cy="461665"/>
              </a:xfrm>
              <a:prstGeom prst="rect">
                <a:avLst/>
              </a:prstGeom>
              <a:blipFill>
                <a:blip r:embed="rId15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8B3A5D-178D-A11C-3095-DD53B873ECE6}"/>
                  </a:ext>
                </a:extLst>
              </p:cNvPr>
              <p:cNvSpPr txBox="1"/>
              <p:nvPr/>
            </p:nvSpPr>
            <p:spPr>
              <a:xfrm>
                <a:off x="4841435" y="3771301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8B3A5D-178D-A11C-3095-DD53B873E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771301"/>
                <a:ext cx="4125159" cy="461665"/>
              </a:xfrm>
              <a:prstGeom prst="rect">
                <a:avLst/>
              </a:prstGeom>
              <a:blipFill>
                <a:blip r:embed="rId16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2066925-071B-1669-0A7E-0B9F56C0537A}"/>
                  </a:ext>
                </a:extLst>
              </p:cNvPr>
              <p:cNvSpPr txBox="1"/>
              <p:nvPr/>
            </p:nvSpPr>
            <p:spPr>
              <a:xfrm>
                <a:off x="4841435" y="5400240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2066925-071B-1669-0A7E-0B9F56C05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5400240"/>
                <a:ext cx="1767148" cy="461665"/>
              </a:xfrm>
              <a:prstGeom prst="rect">
                <a:avLst/>
              </a:prstGeom>
              <a:blipFill>
                <a:blip r:embed="rId17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789A76-BCB2-ADF3-ABF8-F33B0839C6F4}"/>
                  </a:ext>
                </a:extLst>
              </p:cNvPr>
              <p:cNvSpPr/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789A76-BCB2-ADF3-ABF8-F33B0839C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F68A42A-C176-B7F0-723B-46F7A3BA21F7}"/>
                  </a:ext>
                </a:extLst>
              </p:cNvPr>
              <p:cNvSpPr txBox="1"/>
              <p:nvPr/>
            </p:nvSpPr>
            <p:spPr>
              <a:xfrm>
                <a:off x="4842498" y="4366112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F68A42A-C176-B7F0-723B-46F7A3BA2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8" y="4366112"/>
                <a:ext cx="3877166" cy="461665"/>
              </a:xfrm>
              <a:prstGeom prst="rect">
                <a:avLst/>
              </a:prstGeom>
              <a:blipFill>
                <a:blip r:embed="rId19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FA561C09-D7F3-EFA5-9F84-72F0F97F508A}"/>
              </a:ext>
            </a:extLst>
          </p:cNvPr>
          <p:cNvSpPr txBox="1"/>
          <p:nvPr/>
        </p:nvSpPr>
        <p:spPr>
          <a:xfrm rot="5400000">
            <a:off x="4947526" y="4952587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877B27-ACFC-4C80-C31D-7D90CBDB7DDC}"/>
                  </a:ext>
                </a:extLst>
              </p:cNvPr>
              <p:cNvSpPr txBox="1"/>
              <p:nvPr/>
            </p:nvSpPr>
            <p:spPr>
              <a:xfrm>
                <a:off x="681380" y="4777648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: discount factor</a:t>
                </a:r>
              </a:p>
              <a:p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  <a:endParaRPr lang="zh-TW" altLang="en-US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877B27-ACFC-4C80-C31D-7D90CBDB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0" y="4777648"/>
                <a:ext cx="3049621" cy="830997"/>
              </a:xfrm>
              <a:prstGeom prst="rect">
                <a:avLst/>
              </a:prstGeom>
              <a:blipFill>
                <a:blip r:embed="rId20"/>
                <a:stretch>
                  <a:fillRect l="-2905" t="-4545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0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6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Reinforcement Learning</a:t>
            </a:r>
            <a:r>
              <a:rPr kumimoji="1" lang="zh-TW" altLang="en-US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(RL)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[100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3345AC-CEAE-F5F4-C8BC-FFEA30D8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[Definition] What is policy?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4896EF-F0FD-86C2-8A59-74ABEEFE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2F119C7C-534D-6E72-E259-0068B7DF754D}"/>
              </a:ext>
            </a:extLst>
          </p:cNvPr>
          <p:cNvSpPr/>
          <p:nvPr/>
        </p:nvSpPr>
        <p:spPr>
          <a:xfrm>
            <a:off x="3406979" y="2917369"/>
            <a:ext cx="1009402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Agent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AF01F4-C031-0913-97A9-4F4741CDBF66}"/>
              </a:ext>
            </a:extLst>
          </p:cNvPr>
          <p:cNvSpPr txBox="1"/>
          <p:nvPr/>
        </p:nvSpPr>
        <p:spPr>
          <a:xfrm>
            <a:off x="3618424" y="2209483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CDBBE2-E0A4-0CEC-AFEC-53F938B3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8" y="2707015"/>
            <a:ext cx="1473775" cy="966971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89A9AE0-B464-6F00-1A37-A6459EA91E84}"/>
              </a:ext>
            </a:extLst>
          </p:cNvPr>
          <p:cNvCxnSpPr>
            <a:cxnSpLocks/>
          </p:cNvCxnSpPr>
          <p:nvPr/>
        </p:nvCxnSpPr>
        <p:spPr>
          <a:xfrm>
            <a:off x="2519465" y="3190500"/>
            <a:ext cx="639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D558A38-027E-4FA2-7844-DB6F0680EC48}"/>
                  </a:ext>
                </a:extLst>
              </p:cNvPr>
              <p:cNvSpPr txBox="1"/>
              <p:nvPr/>
            </p:nvSpPr>
            <p:spPr>
              <a:xfrm>
                <a:off x="4656307" y="4135917"/>
                <a:ext cx="3550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以打磚塊來說：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D558A38-027E-4FA2-7844-DB6F0680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307" y="4135917"/>
                <a:ext cx="3550717" cy="369332"/>
              </a:xfrm>
              <a:prstGeom prst="rect">
                <a:avLst/>
              </a:prstGeom>
              <a:blipFill>
                <a:blip r:embed="rId4"/>
                <a:stretch>
                  <a:fillRect l="-1423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92BB475-6BDF-89C5-D1D0-E7E25A60A0B7}"/>
                  </a:ext>
                </a:extLst>
              </p:cNvPr>
              <p:cNvSpPr/>
              <p:nvPr/>
            </p:nvSpPr>
            <p:spPr>
              <a:xfrm>
                <a:off x="6867727" y="2013765"/>
                <a:ext cx="679509" cy="50582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92BB475-6BDF-89C5-D1D0-E7E25A60A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727" y="2013765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8F369FE-5C95-AE34-1095-7266ACC19D85}"/>
              </a:ext>
            </a:extLst>
          </p:cNvPr>
          <p:cNvCxnSpPr>
            <a:cxnSpLocks/>
          </p:cNvCxnSpPr>
          <p:nvPr/>
        </p:nvCxnSpPr>
        <p:spPr>
          <a:xfrm>
            <a:off x="4656307" y="3190500"/>
            <a:ext cx="639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5AE74D8-6C4F-71E3-5634-76181552F813}"/>
                  </a:ext>
                </a:extLst>
              </p:cNvPr>
              <p:cNvSpPr/>
              <p:nvPr/>
            </p:nvSpPr>
            <p:spPr>
              <a:xfrm>
                <a:off x="5537066" y="2623276"/>
                <a:ext cx="1117868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left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5AE74D8-6C4F-71E3-5634-76181552F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66" y="2623276"/>
                <a:ext cx="1117868" cy="505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F67270-1786-47DC-92F8-134F8C89E5BE}"/>
                  </a:ext>
                </a:extLst>
              </p:cNvPr>
              <p:cNvSpPr/>
              <p:nvPr/>
            </p:nvSpPr>
            <p:spPr>
              <a:xfrm>
                <a:off x="5537066" y="3289980"/>
                <a:ext cx="1117868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righ</m:t>
                      </m:r>
                      <m:r>
                        <m:rPr>
                          <m:sty m:val="p"/>
                        </m:rPr>
                        <a:rPr kumimoji="1" lang="en-US" altLang="zh-TW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F67270-1786-47DC-92F8-134F8C89E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66" y="3289980"/>
                <a:ext cx="1117868" cy="505822"/>
              </a:xfrm>
              <a:prstGeom prst="rect">
                <a:avLst/>
              </a:prstGeom>
              <a:blipFill>
                <a:blip r:embed="rId7"/>
                <a:stretch>
                  <a:fillRect b="-16279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9C664685-7C15-990F-49E6-6D9DC2F8F681}"/>
              </a:ext>
            </a:extLst>
          </p:cNvPr>
          <p:cNvSpPr txBox="1"/>
          <p:nvPr/>
        </p:nvSpPr>
        <p:spPr>
          <a:xfrm>
            <a:off x="6867727" y="3321366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0.9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59FDAC-2AE7-35D1-8F8B-8835237D62B6}"/>
              </a:ext>
            </a:extLst>
          </p:cNvPr>
          <p:cNvSpPr txBox="1"/>
          <p:nvPr/>
        </p:nvSpPr>
        <p:spPr>
          <a:xfrm>
            <a:off x="6867727" y="2667433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0.1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7B4D22-9F12-ABB8-5F9C-992F63F58DF0}"/>
                  </a:ext>
                </a:extLst>
              </p:cNvPr>
              <p:cNvSpPr txBox="1"/>
              <p:nvPr/>
            </p:nvSpPr>
            <p:spPr>
              <a:xfrm>
                <a:off x="696956" y="5042800"/>
                <a:ext cx="7918702" cy="129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Policy (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策略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是 </a:t>
                </a: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根據當前狀態來決定要採取哪個動作的行為準則</a:t>
                </a:r>
                <a:endParaRPr lang="en-US" altLang="zh-TW" kern="1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actor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是其中一種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Policy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通常以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為符號，在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DRL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中屬於可以被訓練的模型</a:t>
                </a:r>
                <a:endParaRPr lang="zh-TW" altLang="zh-TW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7B4D22-9F12-ABB8-5F9C-992F63F5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6" y="5042800"/>
                <a:ext cx="7918702" cy="1294137"/>
              </a:xfrm>
              <a:prstGeom prst="rect">
                <a:avLst/>
              </a:prstGeom>
              <a:blipFill>
                <a:blip r:embed="rId8"/>
                <a:stretch>
                  <a:fillRect l="-480" b="-5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BB27C5-5B52-9968-E134-6427ECD4E166}"/>
                  </a:ext>
                </a:extLst>
              </p:cNvPr>
              <p:cNvSpPr txBox="1"/>
              <p:nvPr/>
            </p:nvSpPr>
            <p:spPr>
              <a:xfrm>
                <a:off x="1176609" y="1996367"/>
                <a:ext cx="6761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BB27C5-5B52-9968-E134-6427ECD4E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609" y="1996367"/>
                <a:ext cx="6761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/>
      <p:bldP spid="16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31C600-AC52-E1CA-805B-D355AD6B4E27}"/>
              </a:ext>
            </a:extLst>
          </p:cNvPr>
          <p:cNvSpPr txBox="1"/>
          <p:nvPr/>
        </p:nvSpPr>
        <p:spPr>
          <a:xfrm>
            <a:off x="653142" y="2100731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9EC246D-2D81-297E-FC12-722D526DA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2" y="3035504"/>
            <a:ext cx="1417402" cy="8670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9890136-A6BB-9902-6F47-95BF304EF329}"/>
              </a:ext>
            </a:extLst>
          </p:cNvPr>
          <p:cNvSpPr txBox="1"/>
          <p:nvPr/>
        </p:nvSpPr>
        <p:spPr>
          <a:xfrm>
            <a:off x="2285735" y="3194646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41D8C87-0250-01EA-1ED3-7A8F0759A6B2}"/>
                  </a:ext>
                </a:extLst>
              </p:cNvPr>
              <p:cNvSpPr/>
              <p:nvPr/>
            </p:nvSpPr>
            <p:spPr>
              <a:xfrm>
                <a:off x="3263101" y="278300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41D8C87-0250-01EA-1ED3-7A8F0759A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101" y="2783004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6036C5-85A9-69E7-C475-0851607AAC69}"/>
                  </a:ext>
                </a:extLst>
              </p:cNvPr>
              <p:cNvSpPr/>
              <p:nvPr/>
            </p:nvSpPr>
            <p:spPr>
              <a:xfrm>
                <a:off x="3999945" y="278300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6036C5-85A9-69E7-C475-0851607AA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45" y="2783004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AB018E-E0D5-2858-4316-61C447574DCC}"/>
                  </a:ext>
                </a:extLst>
              </p:cNvPr>
              <p:cNvSpPr/>
              <p:nvPr/>
            </p:nvSpPr>
            <p:spPr>
              <a:xfrm>
                <a:off x="4736789" y="278387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AB018E-E0D5-2858-4316-61C447574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789" y="2783879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35FF2D-B43E-991D-7C2F-FBA8C9FAC670}"/>
                  </a:ext>
                </a:extLst>
              </p:cNvPr>
              <p:cNvSpPr/>
              <p:nvPr/>
            </p:nvSpPr>
            <p:spPr>
              <a:xfrm>
                <a:off x="3272044" y="3396711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35FF2D-B43E-991D-7C2F-FBA8C9FAC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3396711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A88666A-35E8-3AB0-B4DA-D4C400D75AAE}"/>
                  </a:ext>
                </a:extLst>
              </p:cNvPr>
              <p:cNvSpPr/>
              <p:nvPr/>
            </p:nvSpPr>
            <p:spPr>
              <a:xfrm>
                <a:off x="4008888" y="3396711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A88666A-35E8-3AB0-B4DA-D4C400D75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3396711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89B4136-8FDF-0A61-63CE-6D50BA82675A}"/>
                  </a:ext>
                </a:extLst>
              </p:cNvPr>
              <p:cNvSpPr/>
              <p:nvPr/>
            </p:nvSpPr>
            <p:spPr>
              <a:xfrm>
                <a:off x="3272044" y="4010417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89B4136-8FDF-0A61-63CE-6D50BA826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4010417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612418-09EC-CA30-F0A8-645BFFF1EF35}"/>
                  </a:ext>
                </a:extLst>
              </p:cNvPr>
              <p:cNvSpPr/>
              <p:nvPr/>
            </p:nvSpPr>
            <p:spPr>
              <a:xfrm>
                <a:off x="4008888" y="401041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612418-09EC-CA30-F0A8-645BFFF1E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4010417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E8182E-E7EF-153C-C32B-45EE12DC0AEE}"/>
                  </a:ext>
                </a:extLst>
              </p:cNvPr>
              <p:cNvSpPr/>
              <p:nvPr/>
            </p:nvSpPr>
            <p:spPr>
              <a:xfrm>
                <a:off x="3272044" y="5043120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E8182E-E7EF-153C-C32B-45EE12DC0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5043120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AAE921-EA7C-D6FA-12A5-43E556294562}"/>
                  </a:ext>
                </a:extLst>
              </p:cNvPr>
              <p:cNvSpPr/>
              <p:nvPr/>
            </p:nvSpPr>
            <p:spPr>
              <a:xfrm>
                <a:off x="4008888" y="504312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AAE921-EA7C-D6FA-12A5-43E556294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5043120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8E2515-91C9-0F0B-07C8-78168E1EC4F8}"/>
              </a:ext>
            </a:extLst>
          </p:cNvPr>
          <p:cNvSpPr txBox="1"/>
          <p:nvPr/>
        </p:nvSpPr>
        <p:spPr>
          <a:xfrm rot="5400000">
            <a:off x="4206114" y="4618177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FE110FE-812B-4207-0882-8065F4273D58}"/>
              </a:ext>
            </a:extLst>
          </p:cNvPr>
          <p:cNvSpPr txBox="1"/>
          <p:nvPr/>
        </p:nvSpPr>
        <p:spPr>
          <a:xfrm>
            <a:off x="6095999" y="2099693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Step2: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計算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總和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6096000" y="389511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327B59-FDA8-1582-AE1F-A7EDA751DF04}"/>
                  </a:ext>
                </a:extLst>
              </p:cNvPr>
              <p:cNvSpPr txBox="1"/>
              <p:nvPr/>
            </p:nvSpPr>
            <p:spPr>
              <a:xfrm>
                <a:off x="6008804" y="4617014"/>
                <a:ext cx="2016516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327B59-FDA8-1582-AE1F-A7EDA751D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804" y="4617014"/>
                <a:ext cx="2016516" cy="1303883"/>
              </a:xfrm>
              <a:prstGeom prst="rect">
                <a:avLst/>
              </a:prstGeom>
              <a:blipFill>
                <a:blip r:embed="rId12"/>
                <a:stretch>
                  <a:fillRect l="-20755" t="-100962" r="-13836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E9026E0E-E411-FB74-1C83-3374C3AD2A50}"/>
              </a:ext>
            </a:extLst>
          </p:cNvPr>
          <p:cNvSpPr txBox="1"/>
          <p:nvPr/>
        </p:nvSpPr>
        <p:spPr>
          <a:xfrm>
            <a:off x="8240114" y="4998655"/>
            <a:ext cx="304977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累積的 </a:t>
            </a:r>
            <a:r>
              <a:rPr lang="en-US" altLang="zh-TW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越大越好</a:t>
            </a:r>
            <a:endParaRPr lang="zh-TW" altLang="zh-TW" sz="20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59CAC4-FD55-9CF1-1C1E-44979743D37D}"/>
                  </a:ext>
                </a:extLst>
              </p:cNvPr>
              <p:cNvSpPr/>
              <p:nvPr/>
            </p:nvSpPr>
            <p:spPr>
              <a:xfrm>
                <a:off x="4736453" y="339671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59CAC4-FD55-9CF1-1C1E-44979743D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453" y="3396710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A6BB42-8C39-5F35-99A0-83A3589D2065}"/>
                  </a:ext>
                </a:extLst>
              </p:cNvPr>
              <p:cNvSpPr/>
              <p:nvPr/>
            </p:nvSpPr>
            <p:spPr>
              <a:xfrm>
                <a:off x="4745732" y="4010416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A6BB42-8C39-5F35-99A0-83A3589D2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732" y="4010416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0E7B8E-176A-099E-A4F5-8B15AE11CB83}"/>
                  </a:ext>
                </a:extLst>
              </p:cNvPr>
              <p:cNvSpPr/>
              <p:nvPr/>
            </p:nvSpPr>
            <p:spPr>
              <a:xfrm>
                <a:off x="4745732" y="504312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0E7B8E-176A-099E-A4F5-8B15AE11C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732" y="5043120"/>
                <a:ext cx="679509" cy="5058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D1960E-9DAA-A1B5-B1F0-94CCCB87296F}"/>
                  </a:ext>
                </a:extLst>
              </p:cNvPr>
              <p:cNvSpPr txBox="1"/>
              <p:nvPr/>
            </p:nvSpPr>
            <p:spPr>
              <a:xfrm>
                <a:off x="9195553" y="1821803"/>
                <a:ext cx="1417402" cy="1130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D1960E-9DAA-A1B5-B1F0-94CCCB87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553" y="1821803"/>
                <a:ext cx="1417402" cy="1130759"/>
              </a:xfrm>
              <a:prstGeom prst="rect">
                <a:avLst/>
              </a:prstGeom>
              <a:blipFill>
                <a:blip r:embed="rId16"/>
                <a:stretch>
                  <a:fillRect l="-55752" t="-102222" r="-8850" b="-15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C47D1329-DCDC-9FC1-9AFA-AF5F898C9EC2}"/>
              </a:ext>
            </a:extLst>
          </p:cNvPr>
          <p:cNvSpPr txBox="1"/>
          <p:nvPr/>
        </p:nvSpPr>
        <p:spPr>
          <a:xfrm>
            <a:off x="3788229" y="4302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46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/>
      <p:bldP spid="25" grpId="0"/>
      <p:bldP spid="26" grpId="0"/>
      <p:bldP spid="28" grpId="0"/>
      <p:bldP spid="29" grpId="0"/>
      <p:bldP spid="3" grpId="0" animBg="1"/>
      <p:bldP spid="6" grpId="0" animBg="1"/>
      <p:bldP spid="23" grpId="0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(3-1)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gradient descent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B3C1814-B1B4-A4CF-CE6A-C6DAE83B4732}"/>
                  </a:ext>
                </a:extLst>
              </p:cNvPr>
              <p:cNvSpPr txBox="1"/>
              <p:nvPr/>
            </p:nvSpPr>
            <p:spPr>
              <a:xfrm>
                <a:off x="718189" y="4656509"/>
                <a:ext cx="3279880" cy="1568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dirty="0"/>
              </a:p>
              <a:p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B3C1814-B1B4-A4CF-CE6A-C6DAE83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9" y="4656509"/>
                <a:ext cx="3279880" cy="1568506"/>
              </a:xfrm>
              <a:prstGeom prst="rect">
                <a:avLst/>
              </a:prstGeom>
              <a:blipFill>
                <a:blip r:embed="rId3"/>
                <a:stretch>
                  <a:fillRect l="-18147" t="-93600" b="-10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3AB13E4-101F-B51F-ED81-8F60832B4FB4}"/>
                  </a:ext>
                </a:extLst>
              </p:cNvPr>
              <p:cNvSpPr txBox="1"/>
              <p:nvPr/>
            </p:nvSpPr>
            <p:spPr>
              <a:xfrm>
                <a:off x="718188" y="3177997"/>
                <a:ext cx="3543757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3AB13E4-101F-B51F-ED81-8F60832B4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8" y="3177997"/>
                <a:ext cx="3543757" cy="1303883"/>
              </a:xfrm>
              <a:prstGeom prst="rect">
                <a:avLst/>
              </a:prstGeom>
              <a:blipFill>
                <a:blip r:embed="rId4"/>
                <a:stretch>
                  <a:fillRect l="-16786" t="-101942" b="-1592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E48801-391F-A633-D2E9-41F5FDEAF04C}"/>
                  </a:ext>
                </a:extLst>
              </p:cNvPr>
              <p:cNvSpPr txBox="1"/>
              <p:nvPr/>
            </p:nvSpPr>
            <p:spPr>
              <a:xfrm>
                <a:off x="4321456" y="2291124"/>
                <a:ext cx="4032153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E48801-391F-A633-D2E9-41F5FDEAF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56" y="2291124"/>
                <a:ext cx="4032153" cy="1137876"/>
              </a:xfrm>
              <a:prstGeom prst="rect">
                <a:avLst/>
              </a:prstGeom>
              <a:blipFill>
                <a:blip r:embed="rId5"/>
                <a:stretch>
                  <a:fillRect l="-9748" t="-129670" b="-180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72DE6F-99F5-3879-DF8C-5EFECE376D7D}"/>
                  </a:ext>
                </a:extLst>
              </p:cNvPr>
              <p:cNvSpPr txBox="1"/>
              <p:nvPr/>
            </p:nvSpPr>
            <p:spPr>
              <a:xfrm>
                <a:off x="4824880" y="3429000"/>
                <a:ext cx="487792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)⋅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72DE6F-99F5-3879-DF8C-5EFECE37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80" y="3429000"/>
                <a:ext cx="4877920" cy="1137876"/>
              </a:xfrm>
              <a:prstGeom prst="rect">
                <a:avLst/>
              </a:prstGeom>
              <a:blipFill>
                <a:blip r:embed="rId6"/>
                <a:stretch>
                  <a:fillRect l="-18135" t="-131111" b="-18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21400B-EF89-FBC7-3E4C-14E9F4342BF9}"/>
              </a:ext>
            </a:extLst>
          </p:cNvPr>
          <p:cNvSpPr txBox="1"/>
          <p:nvPr/>
        </p:nvSpPr>
        <p:spPr>
          <a:xfrm>
            <a:off x="7865213" y="3180242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Log-derivative trick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/>
              <p:nvPr/>
            </p:nvSpPr>
            <p:spPr>
              <a:xfrm>
                <a:off x="4824880" y="4846256"/>
                <a:ext cx="4769835" cy="561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80" y="4846256"/>
                <a:ext cx="4769835" cy="561308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09FD16-96B6-C7B0-CAB5-04F0EEEC979E}"/>
              </a:ext>
            </a:extLst>
          </p:cNvPr>
          <p:cNvSpPr txBox="1"/>
          <p:nvPr/>
        </p:nvSpPr>
        <p:spPr>
          <a:xfrm>
            <a:off x="8573904" y="503464"/>
            <a:ext cx="3056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Log-derivative trick: http://</a:t>
            </a:r>
            <a:r>
              <a:rPr kumimoji="1" lang="en" altLang="zh-TW" sz="1400" dirty="0" err="1"/>
              <a:t>www.math.ncu.edu.tw</a:t>
            </a:r>
            <a:r>
              <a:rPr kumimoji="1" lang="en" altLang="zh-TW" sz="1400" dirty="0"/>
              <a:t>/~</a:t>
            </a:r>
            <a:r>
              <a:rPr kumimoji="1" lang="en" altLang="zh-TW" sz="1400" dirty="0" err="1"/>
              <a:t>yu</a:t>
            </a:r>
            <a:r>
              <a:rPr kumimoji="1" lang="en" altLang="zh-TW" sz="1400" dirty="0"/>
              <a:t>/smrcal100_1/boards/lec28_sc_100.pdf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1AC150-E04C-7AF4-C51A-B9C70F123B34}"/>
                  </a:ext>
                </a:extLst>
              </p:cNvPr>
              <p:cNvSpPr txBox="1"/>
              <p:nvPr/>
            </p:nvSpPr>
            <p:spPr>
              <a:xfrm>
                <a:off x="3431452" y="6072799"/>
                <a:ext cx="65133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從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機率分佈中採樣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(sampled)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sz="2000" dirty="0"/>
              </a:p>
              <a:p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想成有可能你玩很多個回合，現在探討的是這組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1AC150-E04C-7AF4-C51A-B9C70F123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452" y="6072799"/>
                <a:ext cx="6513378" cy="707886"/>
              </a:xfrm>
              <a:prstGeom prst="rect">
                <a:avLst/>
              </a:prstGeom>
              <a:blipFill>
                <a:blip r:embed="rId8"/>
                <a:stretch>
                  <a:fillRect l="-1170" t="-5357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B7CB92D-E73C-A531-0343-3B54245D0C70}"/>
              </a:ext>
            </a:extLst>
          </p:cNvPr>
          <p:cNvCxnSpPr/>
          <p:nvPr/>
        </p:nvCxnSpPr>
        <p:spPr>
          <a:xfrm flipV="1">
            <a:off x="6033812" y="5498993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A9A33C4-D007-1C88-63FC-34FE00DBDC90}"/>
              </a:ext>
            </a:extLst>
          </p:cNvPr>
          <p:cNvCxnSpPr>
            <a:cxnSpLocks/>
          </p:cNvCxnSpPr>
          <p:nvPr/>
        </p:nvCxnSpPr>
        <p:spPr>
          <a:xfrm>
            <a:off x="5526495" y="5388108"/>
            <a:ext cx="9757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935A26-0178-F0A3-0842-A57627948008}"/>
              </a:ext>
            </a:extLst>
          </p:cNvPr>
          <p:cNvSpPr txBox="1"/>
          <p:nvPr/>
        </p:nvSpPr>
        <p:spPr>
          <a:xfrm>
            <a:off x="1974370" y="5457421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期望值的概念</a:t>
            </a:r>
          </a:p>
        </p:txBody>
      </p:sp>
    </p:spTree>
    <p:extLst>
      <p:ext uri="{BB962C8B-B14F-4D97-AF65-F5344CB8AC3E}">
        <p14:creationId xmlns:p14="http://schemas.microsoft.com/office/powerpoint/2010/main" val="359692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/>
      <p:bldP spid="10" grpId="0"/>
      <p:bldP spid="11" grpId="0"/>
      <p:bldP spid="12" grpId="0"/>
      <p:bldP spid="13" grpId="0"/>
      <p:bldP spid="6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[Illustration] RL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的元素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</a:t>
                </a:r>
                <a14:m>
                  <m:oMath xmlns:m="http://schemas.openxmlformats.org/officeDocument/2006/math">
                    <m:r>
                      <a:rPr lang="zh-TW" alt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只有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3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個點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23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4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6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7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9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10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2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/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blipFill>
                <a:blip r:embed="rId1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2243D23-A47A-787D-97F9-74BA8CA5291E}"/>
              </a:ext>
            </a:extLst>
          </p:cNvPr>
          <p:cNvCxnSpPr>
            <a:cxnSpLocks/>
          </p:cNvCxnSpPr>
          <p:nvPr/>
        </p:nvCxnSpPr>
        <p:spPr>
          <a:xfrm>
            <a:off x="2466594" y="5758408"/>
            <a:ext cx="1093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99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E73FD-75E9-856D-C2DF-17258EE3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Log Derivative Trick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620445-63ED-EFBA-CA1F-973B3C99D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42" y="1973219"/>
                <a:ext cx="3512457" cy="633306"/>
              </a:xfrm>
            </p:spPr>
            <p:txBody>
              <a:bodyPr>
                <a:normAutofit/>
              </a:bodyPr>
              <a:lstStyle/>
              <a:p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假設有一</a:t>
                </a:r>
                <a:r>
                  <a:rPr kumimoji="1" lang="en-US" altLang="zh-TW" sz="2400" dirty="0"/>
                  <a:t>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620445-63ED-EFBA-CA1F-973B3C99D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42" y="1973219"/>
                <a:ext cx="3512457" cy="633306"/>
              </a:xfrm>
              <a:blipFill>
                <a:blip r:embed="rId2"/>
                <a:stretch>
                  <a:fillRect l="-2888" t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D8B36D-1CF0-CD14-8116-BCC732B1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3F6A236D-F5B0-A033-629B-2D2D001D7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8503" y="3053926"/>
                <a:ext cx="4091577" cy="75014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3F6A236D-F5B0-A033-629B-2D2D001D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3" y="3053926"/>
                <a:ext cx="4091577" cy="750147"/>
              </a:xfrm>
              <a:prstGeom prst="rect">
                <a:avLst/>
              </a:prstGeom>
              <a:blipFill>
                <a:blip r:embed="rId3"/>
                <a:stretch>
                  <a:fillRect l="-5263" t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3A719587-E293-F0E0-E5E9-DC8DBBBB84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2662" y="3066719"/>
                <a:ext cx="3512457" cy="63330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3A719587-E293-F0E0-E5E9-DC8DBBBB8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62" y="3066719"/>
                <a:ext cx="3512457" cy="633307"/>
              </a:xfrm>
              <a:prstGeom prst="rect">
                <a:avLst/>
              </a:prstGeom>
              <a:blipFill>
                <a:blip r:embed="rId4"/>
                <a:stretch>
                  <a:fillRect l="-5755" t="-15686" b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>
            <a:extLst>
              <a:ext uri="{FF2B5EF4-FFF2-40B4-BE49-F238E27FC236}">
                <a16:creationId xmlns:a16="http://schemas.microsoft.com/office/drawing/2014/main" id="{19159287-3974-5AD3-F8DF-5FB3EE5A2059}"/>
              </a:ext>
            </a:extLst>
          </p:cNvPr>
          <p:cNvSpPr/>
          <p:nvPr/>
        </p:nvSpPr>
        <p:spPr>
          <a:xfrm>
            <a:off x="5862320" y="3190240"/>
            <a:ext cx="45720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DD11AD-C949-0D69-069A-4CAF1A8C6F61}"/>
                  </a:ext>
                </a:extLst>
              </p:cNvPr>
              <p:cNvSpPr txBox="1"/>
              <p:nvPr/>
            </p:nvSpPr>
            <p:spPr>
              <a:xfrm>
                <a:off x="3397069" y="2802872"/>
                <a:ext cx="2103120" cy="978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DD11AD-C949-0D69-069A-4CAF1A8C6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69" y="2802872"/>
                <a:ext cx="2103120" cy="978217"/>
              </a:xfrm>
              <a:prstGeom prst="rect">
                <a:avLst/>
              </a:prstGeom>
              <a:blipFill>
                <a:blip r:embed="rId5"/>
                <a:stretch>
                  <a:fillRect r="-3614"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0DDBA-9E73-D40B-BF20-55EE05C758C6}"/>
                  </a:ext>
                </a:extLst>
              </p:cNvPr>
              <p:cNvSpPr txBox="1"/>
              <p:nvPr/>
            </p:nvSpPr>
            <p:spPr>
              <a:xfrm>
                <a:off x="917301" y="4292116"/>
                <a:ext cx="38578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function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取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log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的一次微分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對照上一頁：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altLang="zh-TW" sz="20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0DDBA-9E73-D40B-BF20-55EE05C7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01" y="4292116"/>
                <a:ext cx="3857899" cy="707886"/>
              </a:xfrm>
              <a:prstGeom prst="rect">
                <a:avLst/>
              </a:prstGeom>
              <a:blipFill>
                <a:blip r:embed="rId6"/>
                <a:stretch>
                  <a:fillRect l="-164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6450E27-4160-3679-0224-F43F30ED26F6}"/>
              </a:ext>
            </a:extLst>
          </p:cNvPr>
          <p:cNvCxnSpPr/>
          <p:nvPr/>
        </p:nvCxnSpPr>
        <p:spPr>
          <a:xfrm>
            <a:off x="1892662" y="3540503"/>
            <a:ext cx="15044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6571F-BEDD-5EE8-C9A8-ADD8EC7F6518}"/>
                  </a:ext>
                </a:extLst>
              </p:cNvPr>
              <p:cNvSpPr txBox="1"/>
              <p:nvPr/>
            </p:nvSpPr>
            <p:spPr>
              <a:xfrm>
                <a:off x="5811522" y="4292116"/>
                <a:ext cx="32105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function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的一次微分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對照上一頁：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6571F-BEDD-5EE8-C9A8-ADD8EC7F6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522" y="4292116"/>
                <a:ext cx="3210560" cy="707886"/>
              </a:xfrm>
              <a:prstGeom prst="rect">
                <a:avLst/>
              </a:prstGeom>
              <a:blipFill>
                <a:blip r:embed="rId7"/>
                <a:stretch>
                  <a:fillRect l="-1969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5A63C8F-FB74-D61B-4EF6-3F9FDD797724}"/>
              </a:ext>
            </a:extLst>
          </p:cNvPr>
          <p:cNvCxnSpPr/>
          <p:nvPr/>
        </p:nvCxnSpPr>
        <p:spPr>
          <a:xfrm flipV="1">
            <a:off x="2644865" y="3700026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8EB49FE-754B-382D-CD74-42E0F8F66AA7}"/>
              </a:ext>
            </a:extLst>
          </p:cNvPr>
          <p:cNvCxnSpPr/>
          <p:nvPr/>
        </p:nvCxnSpPr>
        <p:spPr>
          <a:xfrm flipV="1">
            <a:off x="7195681" y="3700026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DC72884-3F8A-A8AA-0A87-CD83B0E07437}"/>
              </a:ext>
            </a:extLst>
          </p:cNvPr>
          <p:cNvCxnSpPr>
            <a:cxnSpLocks/>
          </p:cNvCxnSpPr>
          <p:nvPr/>
        </p:nvCxnSpPr>
        <p:spPr>
          <a:xfrm>
            <a:off x="6705238" y="3540503"/>
            <a:ext cx="9757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0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11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(3-2)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gradient descent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/>
              <p:nvPr/>
            </p:nvSpPr>
            <p:spPr>
              <a:xfrm>
                <a:off x="5567579" y="2548763"/>
                <a:ext cx="525946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79" y="2548763"/>
                <a:ext cx="5259460" cy="564706"/>
              </a:xfrm>
              <a:prstGeom prst="rect">
                <a:avLst/>
              </a:prstGeom>
              <a:blipFill>
                <a:blip r:embed="rId3"/>
                <a:stretch>
                  <a:fillRect l="-723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C8482A-332A-7209-BF55-99FB16703F67}"/>
                  </a:ext>
                </a:extLst>
              </p:cNvPr>
              <p:cNvSpPr txBox="1"/>
              <p:nvPr/>
            </p:nvSpPr>
            <p:spPr>
              <a:xfrm>
                <a:off x="653143" y="3069367"/>
                <a:ext cx="4372583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C8482A-332A-7209-BF55-99FB16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069367"/>
                <a:ext cx="4372583" cy="1303883"/>
              </a:xfrm>
              <a:prstGeom prst="rect">
                <a:avLst/>
              </a:prstGeom>
              <a:blipFill>
                <a:blip r:embed="rId4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E93D84-64AE-3985-025D-15926B6753DC}"/>
                  </a:ext>
                </a:extLst>
              </p:cNvPr>
              <p:cNvSpPr txBox="1"/>
              <p:nvPr/>
            </p:nvSpPr>
            <p:spPr>
              <a:xfrm>
                <a:off x="805252" y="4184126"/>
                <a:ext cx="5076449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sz="2800"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E93D84-64AE-3985-025D-15926B67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52" y="4184126"/>
                <a:ext cx="5076449" cy="1303883"/>
              </a:xfrm>
              <a:prstGeom prst="rect">
                <a:avLst/>
              </a:prstGeom>
              <a:blipFill>
                <a:blip r:embed="rId5"/>
                <a:stretch>
                  <a:fillRect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3DD47D5-8CBA-CF07-2774-5A30487E9DCB}"/>
                  </a:ext>
                </a:extLst>
              </p:cNvPr>
              <p:cNvSpPr txBox="1"/>
              <p:nvPr/>
            </p:nvSpPr>
            <p:spPr>
              <a:xfrm>
                <a:off x="2349133" y="5468338"/>
                <a:ext cx="3409641" cy="13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3DD47D5-8CBA-CF07-2774-5A30487E9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133" y="5468338"/>
                <a:ext cx="3409641" cy="1312347"/>
              </a:xfrm>
              <a:prstGeom prst="rect">
                <a:avLst/>
              </a:prstGeom>
              <a:blipFill>
                <a:blip r:embed="rId6"/>
                <a:stretch>
                  <a:fillRect l="-19630"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AC67478-1BF4-F882-E7AA-5C2483D402CD}"/>
                  </a:ext>
                </a:extLst>
              </p:cNvPr>
              <p:cNvSpPr txBox="1"/>
              <p:nvPr/>
            </p:nvSpPr>
            <p:spPr>
              <a:xfrm>
                <a:off x="6096000" y="3392999"/>
                <a:ext cx="591766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AC67478-1BF4-F882-E7AA-5C2483D40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92999"/>
                <a:ext cx="5917660" cy="1303883"/>
              </a:xfrm>
              <a:prstGeom prst="rect">
                <a:avLst/>
              </a:prstGeom>
              <a:blipFill>
                <a:blip r:embed="rId7"/>
                <a:stretch>
                  <a:fillRect t="-101942" b="-160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B6E0150-5725-5B51-7CC0-F482F824D55F}"/>
                  </a:ext>
                </a:extLst>
              </p:cNvPr>
              <p:cNvSpPr txBox="1"/>
              <p:nvPr/>
            </p:nvSpPr>
            <p:spPr>
              <a:xfrm>
                <a:off x="6096000" y="4704110"/>
                <a:ext cx="591766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B6E0150-5725-5B51-7CC0-F482F824D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04110"/>
                <a:ext cx="5917660" cy="1303883"/>
              </a:xfrm>
              <a:prstGeom prst="rect">
                <a:avLst/>
              </a:prstGeom>
              <a:blipFill>
                <a:blip r:embed="rId8"/>
                <a:stretch>
                  <a:fillRect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EA22531E-0731-785C-1195-90D43FD7322B}"/>
              </a:ext>
            </a:extLst>
          </p:cNvPr>
          <p:cNvSpPr txBox="1"/>
          <p:nvPr/>
        </p:nvSpPr>
        <p:spPr>
          <a:xfrm>
            <a:off x="3022118" y="2984833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帶入動作和狀態</a:t>
            </a:r>
          </a:p>
        </p:txBody>
      </p:sp>
    </p:spTree>
    <p:extLst>
      <p:ext uri="{BB962C8B-B14F-4D97-AF65-F5344CB8AC3E}">
        <p14:creationId xmlns:p14="http://schemas.microsoft.com/office/powerpoint/2010/main" val="34238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07FDF-8221-6EB6-9A0B-80C81141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Why Log Derivative Trick?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4ABD57-9601-FC67-CDE0-0516E19C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59" y="1845734"/>
            <a:ext cx="1091837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還沒有使用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log derivative trick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0EDDB7-7E37-D029-90E3-6E8B8F69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D57C85-311E-C0D8-08FB-D0447E049CF4}"/>
                  </a:ext>
                </a:extLst>
              </p:cNvPr>
              <p:cNvSpPr txBox="1"/>
              <p:nvPr/>
            </p:nvSpPr>
            <p:spPr>
              <a:xfrm>
                <a:off x="623959" y="2437039"/>
                <a:ext cx="4032153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D57C85-311E-C0D8-08FB-D0447E04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2437039"/>
                <a:ext cx="4032153" cy="1137876"/>
              </a:xfrm>
              <a:prstGeom prst="rect">
                <a:avLst/>
              </a:prstGeom>
              <a:blipFill>
                <a:blip r:embed="rId2"/>
                <a:stretch>
                  <a:fillRect l="-9404" t="-131111" b="-18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98CDCA7-A74F-37B2-6191-B10707B26B07}"/>
                  </a:ext>
                </a:extLst>
              </p:cNvPr>
              <p:cNvSpPr txBox="1"/>
              <p:nvPr/>
            </p:nvSpPr>
            <p:spPr>
              <a:xfrm>
                <a:off x="623959" y="3378090"/>
                <a:ext cx="10757402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98CDCA7-A74F-37B2-6191-B10707B2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3378090"/>
                <a:ext cx="10757402" cy="1303883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E1B5962-D919-5014-E186-59C6B70D171B}"/>
                  </a:ext>
                </a:extLst>
              </p:cNvPr>
              <p:cNvSpPr txBox="1"/>
              <p:nvPr/>
            </p:nvSpPr>
            <p:spPr>
              <a:xfrm>
                <a:off x="623959" y="4749061"/>
                <a:ext cx="11428610" cy="13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fun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×…×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E1B5962-D919-5014-E186-59C6B70D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4749061"/>
                <a:ext cx="11428610" cy="1312347"/>
              </a:xfrm>
              <a:prstGeom prst="rect">
                <a:avLst/>
              </a:prstGeom>
              <a:blipFill>
                <a:blip r:embed="rId4"/>
                <a:stretch>
                  <a:fillRect l="-555" t="-99048" b="-155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16638F7C-D0B7-1620-09D4-A452CA6E80E1}"/>
              </a:ext>
            </a:extLst>
          </p:cNvPr>
          <p:cNvSpPr txBox="1"/>
          <p:nvPr/>
        </p:nvSpPr>
        <p:spPr>
          <a:xfrm>
            <a:off x="9241970" y="6080022"/>
            <a:ext cx="1798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相加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easier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627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(3-3)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</a:t>
            </a:r>
            <a:r>
              <a:rPr lang="en-US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gradient descent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395DAA1-FDBB-4B40-C4BB-F6A7D1CC7EBC}"/>
                  </a:ext>
                </a:extLst>
              </p:cNvPr>
              <p:cNvSpPr txBox="1"/>
              <p:nvPr/>
            </p:nvSpPr>
            <p:spPr>
              <a:xfrm>
                <a:off x="3091647" y="2777058"/>
                <a:ext cx="7010284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395DAA1-FDBB-4B40-C4BB-F6A7D1CC7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47" y="2777058"/>
                <a:ext cx="7010284" cy="1303883"/>
              </a:xfrm>
              <a:prstGeom prst="rect">
                <a:avLst/>
              </a:prstGeom>
              <a:blipFill>
                <a:blip r:embed="rId3"/>
                <a:stretch>
                  <a:fillRect l="-542"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6D511B-8ED0-F9BA-130D-28BE378DECBD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6D511B-8ED0-F9BA-130D-28BE378DE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FCA768-D064-209C-A82A-7C3B3936EDA1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FCA768-D064-209C-A82A-7C3B3936E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0D3508-CCF7-A0F0-5321-AFACE07D8CDA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6413987-D754-FE0E-EC81-2AF35650F9FB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395232-BC76-19A0-3D3E-CA3C4DAB96F8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learning rate</a:t>
                </a:r>
                <a:endParaRPr kumimoji="1" lang="en-US" altLang="zh-TW" sz="2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395232-BC76-19A0-3D3E-CA3C4DAB9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blipFill>
                <a:blip r:embed="rId6"/>
                <a:stretch>
                  <a:fillRect l="-1042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29AE7B4E-7613-8236-EBB4-CC9BE387641B}"/>
              </a:ext>
            </a:extLst>
          </p:cNvPr>
          <p:cNvSpPr/>
          <p:nvPr/>
        </p:nvSpPr>
        <p:spPr>
          <a:xfrm>
            <a:off x="3993716" y="4634359"/>
            <a:ext cx="1103577" cy="1114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3542A9-492B-5546-B5AE-1358971B93FA}"/>
              </a:ext>
            </a:extLst>
          </p:cNvPr>
          <p:cNvSpPr/>
          <p:nvPr/>
        </p:nvSpPr>
        <p:spPr>
          <a:xfrm>
            <a:off x="8963204" y="4634359"/>
            <a:ext cx="1017376" cy="1114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22566CF-75CA-5219-010E-0878CD512CD3}"/>
                  </a:ext>
                </a:extLst>
              </p:cNvPr>
              <p:cNvSpPr txBox="1"/>
              <p:nvPr/>
            </p:nvSpPr>
            <p:spPr>
              <a:xfrm>
                <a:off x="4484180" y="4292842"/>
                <a:ext cx="549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22566CF-75CA-5219-010E-0878CD512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80" y="4292842"/>
                <a:ext cx="549613" cy="400110"/>
              </a:xfrm>
              <a:prstGeom prst="rect">
                <a:avLst/>
              </a:prstGeom>
              <a:blipFill>
                <a:blip r:embed="rId7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8AE0FA3-404C-BCF2-66D7-0FA08786D60C}"/>
                  </a:ext>
                </a:extLst>
              </p:cNvPr>
              <p:cNvSpPr txBox="1"/>
              <p:nvPr/>
            </p:nvSpPr>
            <p:spPr>
              <a:xfrm>
                <a:off x="9359615" y="4285601"/>
                <a:ext cx="549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8AE0FA3-404C-BCF2-66D7-0FA08786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15" y="4285601"/>
                <a:ext cx="549613" cy="400110"/>
              </a:xfrm>
              <a:prstGeom prst="rect">
                <a:avLst/>
              </a:prstGeom>
              <a:blipFill>
                <a:blip r:embed="rId8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0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28D40A-CD4C-B2EA-8FC6-B8D9CEBE1C33}"/>
                  </a:ext>
                </a:extLst>
              </p:cNvPr>
              <p:cNvSpPr txBox="1"/>
              <p:nvPr/>
            </p:nvSpPr>
            <p:spPr>
              <a:xfrm>
                <a:off x="666420" y="1775604"/>
                <a:ext cx="7010284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28D40A-CD4C-B2EA-8FC6-B8D9CEBE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0" y="1775604"/>
                <a:ext cx="7010284" cy="1303883"/>
              </a:xfrm>
              <a:prstGeom prst="rect">
                <a:avLst/>
              </a:prstGeom>
              <a:blipFill>
                <a:blip r:embed="rId2"/>
                <a:stretch>
                  <a:fillRect l="-542"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7DDF8BB-0F68-9E0D-5AC7-29805B965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4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4800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 (Cumulated reward)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考慮進去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7DDF8BB-0F68-9E0D-5AC7-29805B965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5F81D72-B895-A817-FF4F-9067C7AE5944}"/>
                  </a:ext>
                </a:extLst>
              </p:cNvPr>
              <p:cNvSpPr txBox="1"/>
              <p:nvPr/>
            </p:nvSpPr>
            <p:spPr>
              <a:xfrm>
                <a:off x="653143" y="3429000"/>
                <a:ext cx="2936363" cy="13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TW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5F81D72-B895-A817-FF4F-9067C7A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429000"/>
                <a:ext cx="2936363" cy="1318246"/>
              </a:xfrm>
              <a:prstGeom prst="rect">
                <a:avLst/>
              </a:prstGeom>
              <a:blipFill>
                <a:blip r:embed="rId4"/>
                <a:stretch>
                  <a:fillRect l="-13793" t="-100962" b="-1567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C04FD05-CC5B-9892-9E3F-DB9AAB261C04}"/>
              </a:ext>
            </a:extLst>
          </p:cNvPr>
          <p:cNvCxnSpPr>
            <a:cxnSpLocks/>
          </p:cNvCxnSpPr>
          <p:nvPr/>
        </p:nvCxnSpPr>
        <p:spPr>
          <a:xfrm>
            <a:off x="3572254" y="2662077"/>
            <a:ext cx="7582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4FCCF2B4-27BA-290C-334D-5081520E882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589506" y="2662077"/>
            <a:ext cx="361851" cy="142604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09396FE-D431-C9D2-C956-BCF018B7EFA5}"/>
                  </a:ext>
                </a:extLst>
              </p:cNvPr>
              <p:cNvSpPr txBox="1"/>
              <p:nvPr/>
            </p:nvSpPr>
            <p:spPr>
              <a:xfrm>
                <a:off x="7107786" y="1956438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09396FE-D431-C9D2-C956-BCF018B7E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1956438"/>
                <a:ext cx="5479612" cy="461665"/>
              </a:xfrm>
              <a:prstGeom prst="rect">
                <a:avLst/>
              </a:prstGeom>
              <a:blipFill>
                <a:blip r:embed="rId5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4D2A634-B9FD-C623-2E56-086BB5D8CF7A}"/>
                  </a:ext>
                </a:extLst>
              </p:cNvPr>
              <p:cNvSpPr txBox="1"/>
              <p:nvPr/>
            </p:nvSpPr>
            <p:spPr>
              <a:xfrm>
                <a:off x="7107786" y="2551249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4D2A634-B9FD-C623-2E56-086BB5D8C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2551249"/>
                <a:ext cx="4125159" cy="461665"/>
              </a:xfrm>
              <a:prstGeom prst="rect">
                <a:avLst/>
              </a:prstGeom>
              <a:blipFill>
                <a:blip r:embed="rId6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523A005-0C45-76B3-8C79-DE56C4827808}"/>
                  </a:ext>
                </a:extLst>
              </p:cNvPr>
              <p:cNvSpPr txBox="1"/>
              <p:nvPr/>
            </p:nvSpPr>
            <p:spPr>
              <a:xfrm>
                <a:off x="7107786" y="4180188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523A005-0C45-76B3-8C79-DE56C4827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4180188"/>
                <a:ext cx="1767148" cy="461665"/>
              </a:xfrm>
              <a:prstGeom prst="rect">
                <a:avLst/>
              </a:prstGeom>
              <a:blipFill>
                <a:blip r:embed="rId7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78142D-5DC9-6607-FA75-6CDA8DDDD5B8}"/>
                  </a:ext>
                </a:extLst>
              </p:cNvPr>
              <p:cNvSpPr txBox="1"/>
              <p:nvPr/>
            </p:nvSpPr>
            <p:spPr>
              <a:xfrm>
                <a:off x="7108849" y="3146060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78142D-5DC9-6607-FA75-6CDA8DDDD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849" y="3146060"/>
                <a:ext cx="3877166" cy="461665"/>
              </a:xfrm>
              <a:prstGeom prst="rect">
                <a:avLst/>
              </a:prstGeom>
              <a:blipFill>
                <a:blip r:embed="rId8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44965F-A958-C49F-5306-A55FBAB41F19}"/>
              </a:ext>
            </a:extLst>
          </p:cNvPr>
          <p:cNvSpPr txBox="1"/>
          <p:nvPr/>
        </p:nvSpPr>
        <p:spPr>
          <a:xfrm rot="5400000">
            <a:off x="7213877" y="373253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1DAE954-01F5-EB04-BD6A-214A6073F099}"/>
                  </a:ext>
                </a:extLst>
              </p:cNvPr>
              <p:cNvSpPr txBox="1"/>
              <p:nvPr/>
            </p:nvSpPr>
            <p:spPr>
              <a:xfrm>
                <a:off x="653144" y="5030186"/>
                <a:ext cx="6066834" cy="130388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1DAE954-01F5-EB04-BD6A-214A6073F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5030186"/>
                <a:ext cx="6066834" cy="1303883"/>
              </a:xfrm>
              <a:prstGeom prst="rect">
                <a:avLst/>
              </a:prstGeom>
              <a:blipFill>
                <a:blip r:embed="rId9"/>
                <a:stretch>
                  <a:fillRect l="-417" t="-99048" b="-15523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21A8B1-D1F0-2C43-4AAE-B6DF59A43835}"/>
                  </a:ext>
                </a:extLst>
              </p:cNvPr>
              <p:cNvSpPr txBox="1"/>
              <p:nvPr/>
            </p:nvSpPr>
            <p:spPr>
              <a:xfrm>
                <a:off x="3959983" y="3050898"/>
                <a:ext cx="26755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1600" dirty="0">
                    <a:solidFill>
                      <a:srgbClr val="FF0000"/>
                    </a:solidFill>
                  </a:rPr>
                  <a:t>Replace total reward 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zh-TW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" altLang="zh-TW" sz="1600" dirty="0">
                    <a:solidFill>
                      <a:srgbClr val="FF0000"/>
                    </a:solidFill>
                  </a:rPr>
                  <a:t>with timestep-specific cumulative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21A8B1-D1F0-2C43-4AAE-B6DF59A43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83" y="3050898"/>
                <a:ext cx="2675594" cy="830997"/>
              </a:xfrm>
              <a:prstGeom prst="rect">
                <a:avLst/>
              </a:prstGeom>
              <a:blipFill>
                <a:blip r:embed="rId10"/>
                <a:stretch>
                  <a:fillRect l="-1422" t="-1515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9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DF8BB-0F68-9E0D-5AC7-29805B96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[Important Notes] Training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細節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74204B-430E-6405-F9A8-FCE7228521FC}"/>
              </a:ext>
            </a:extLst>
          </p:cNvPr>
          <p:cNvSpPr txBox="1"/>
          <p:nvPr/>
        </p:nvSpPr>
        <p:spPr>
          <a:xfrm>
            <a:off x="653143" y="1697925"/>
            <a:ext cx="5380669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通常一個</a:t>
            </a:r>
            <a:r>
              <a:rPr lang="en-US" altLang="zh-TW" sz="2400" dirty="0">
                <a:ea typeface="Microsoft JhengHei" panose="020B0604030504040204" pitchFamily="34" charset="-120"/>
              </a:rPr>
              <a:t> episode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更新一次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每次 </a:t>
            </a:r>
            <a:r>
              <a:rPr lang="en-US" altLang="zh-TW" sz="2400" dirty="0">
                <a:ea typeface="Microsoft JhengHei" panose="020B0604030504040204" pitchFamily="34" charset="-120"/>
              </a:rPr>
              <a:t>agent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更新後，資料要重新收集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E051A-50AD-CF4F-4501-4177CDEB7410}"/>
              </a:ext>
            </a:extLst>
          </p:cNvPr>
          <p:cNvSpPr txBox="1"/>
          <p:nvPr/>
        </p:nvSpPr>
        <p:spPr>
          <a:xfrm>
            <a:off x="3184676" y="296734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F593C6-0D8D-0C60-E7E0-0DD0E694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66" y="3902122"/>
            <a:ext cx="1417402" cy="8670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576FD-E9CD-6CF7-6590-DC5D3F87984D}"/>
              </a:ext>
            </a:extLst>
          </p:cNvPr>
          <p:cNvSpPr txBox="1"/>
          <p:nvPr/>
        </p:nvSpPr>
        <p:spPr>
          <a:xfrm>
            <a:off x="4817269" y="4061264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/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/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/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/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/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/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/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/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/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122B83-1A85-A024-5E97-109C4DE8284E}"/>
              </a:ext>
            </a:extLst>
          </p:cNvPr>
          <p:cNvSpPr txBox="1"/>
          <p:nvPr/>
        </p:nvSpPr>
        <p:spPr>
          <a:xfrm rot="5400000">
            <a:off x="6737648" y="548479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/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/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/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CEB04-3408-03CE-7AD9-8B8F2F27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Reinforcement Learning (RL)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歸類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AAF897-6EEF-A08A-8F1E-0A2AD36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7B7C9C5-8DCC-2738-4185-856C7B0B3A20}"/>
              </a:ext>
            </a:extLst>
          </p:cNvPr>
          <p:cNvSpPr/>
          <p:nvPr/>
        </p:nvSpPr>
        <p:spPr>
          <a:xfrm>
            <a:off x="1958340" y="1691957"/>
            <a:ext cx="8275320" cy="49061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F87F7E-5D13-8FCE-023C-1FEAEC0C5885}"/>
              </a:ext>
            </a:extLst>
          </p:cNvPr>
          <p:cNvSpPr txBox="1"/>
          <p:nvPr/>
        </p:nvSpPr>
        <p:spPr>
          <a:xfrm>
            <a:off x="4781550" y="605734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Artificial Intelligence (AI)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55A577A-0E3D-A2DE-9FD1-A008173ECFA4}"/>
              </a:ext>
            </a:extLst>
          </p:cNvPr>
          <p:cNvSpPr/>
          <p:nvPr/>
        </p:nvSpPr>
        <p:spPr>
          <a:xfrm>
            <a:off x="2373630" y="2598874"/>
            <a:ext cx="5215890" cy="30923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EEDD22-B0CA-DF80-F0AD-3E505F9574BD}"/>
              </a:ext>
            </a:extLst>
          </p:cNvPr>
          <p:cNvSpPr txBox="1"/>
          <p:nvPr/>
        </p:nvSpPr>
        <p:spPr>
          <a:xfrm>
            <a:off x="3667125" y="273552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Machine Learning (ML)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AEE7635-3B2D-D527-11D6-BCA09EAE6332}"/>
              </a:ext>
            </a:extLst>
          </p:cNvPr>
          <p:cNvSpPr/>
          <p:nvPr/>
        </p:nvSpPr>
        <p:spPr>
          <a:xfrm>
            <a:off x="2626995" y="3150073"/>
            <a:ext cx="2637978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AD844F-BD86-3AB1-A3BE-D92FEEF2D7B8}"/>
              </a:ext>
            </a:extLst>
          </p:cNvPr>
          <p:cNvSpPr txBox="1"/>
          <p:nvPr/>
        </p:nvSpPr>
        <p:spPr>
          <a:xfrm>
            <a:off x="3044549" y="3327413"/>
            <a:ext cx="144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Deep Learning (DL)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460B47-ADDA-020F-9A8C-A1ED10267804}"/>
              </a:ext>
            </a:extLst>
          </p:cNvPr>
          <p:cNvSpPr txBox="1"/>
          <p:nvPr/>
        </p:nvSpPr>
        <p:spPr>
          <a:xfrm>
            <a:off x="7961948" y="3764952"/>
            <a:ext cx="1813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</a:t>
            </a:r>
            <a:r>
              <a:rPr kumimoji="1" lang="zh-TW" altLang="en-US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(Expert system; Knowledge base)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7333DF-F612-C63A-3BA2-1574F7A12EA0}"/>
              </a:ext>
            </a:extLst>
          </p:cNvPr>
          <p:cNvSpPr txBox="1"/>
          <p:nvPr/>
        </p:nvSpPr>
        <p:spPr>
          <a:xfrm>
            <a:off x="2969667" y="4225662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Multi-layer Perceptron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5E56883-670A-4054-920A-ADFD1411CF60}"/>
              </a:ext>
            </a:extLst>
          </p:cNvPr>
          <p:cNvSpPr/>
          <p:nvPr/>
        </p:nvSpPr>
        <p:spPr>
          <a:xfrm>
            <a:off x="4490224" y="3150073"/>
            <a:ext cx="2816194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A4F0D9-9249-0C07-A56F-021B76A7F940}"/>
              </a:ext>
            </a:extLst>
          </p:cNvPr>
          <p:cNvSpPr txBox="1"/>
          <p:nvPr/>
        </p:nvSpPr>
        <p:spPr>
          <a:xfrm>
            <a:off x="5200822" y="3327413"/>
            <a:ext cx="1662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Reinforcement Learning (RL)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DD94BDD-490E-B163-D3BE-12341B8BFCE1}"/>
              </a:ext>
            </a:extLst>
          </p:cNvPr>
          <p:cNvSpPr txBox="1"/>
          <p:nvPr/>
        </p:nvSpPr>
        <p:spPr>
          <a:xfrm>
            <a:off x="4523006" y="3888062"/>
            <a:ext cx="76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</a:t>
            </a:r>
          </a:p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RL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FBC7D3-CC85-BB33-2025-A9D70102260A}"/>
              </a:ext>
            </a:extLst>
          </p:cNvPr>
          <p:cNvSpPr txBox="1"/>
          <p:nvPr/>
        </p:nvSpPr>
        <p:spPr>
          <a:xfrm>
            <a:off x="5338872" y="4225661"/>
            <a:ext cx="1595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Q-Learning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9126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Actor-Critic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02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513FA-269C-5EEE-B77D-3A3F9ECB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General Problem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8B3BD-F0DB-E8BA-17EC-1E5CB354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1A8A8F-6BCC-5691-8277-0CDA19DD6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43" y="2614548"/>
            <a:ext cx="1473775" cy="9669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D1C26C-B1FC-5B39-DAD9-30BC52D7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24" y="2614547"/>
            <a:ext cx="1473775" cy="9669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70E25F0-0C76-354D-7B22-B7A621FA276A}"/>
              </a:ext>
            </a:extLst>
          </p:cNvPr>
          <p:cNvSpPr txBox="1"/>
          <p:nvPr/>
        </p:nvSpPr>
        <p:spPr>
          <a:xfrm>
            <a:off x="653143" y="1863593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通常一個回合你會玩很久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… (?)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BBBD65-2696-1B00-BD1E-05B544A6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05" y="2614546"/>
            <a:ext cx="1473775" cy="9669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C3B8DA-8738-ACFD-4867-A3E10F87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186" y="2624502"/>
            <a:ext cx="1473775" cy="9669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8082FA0-9712-8C48-8D15-D823ADAE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67" y="2614545"/>
            <a:ext cx="1473775" cy="9669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15D7BD-13B1-4E37-B5FA-DA6DCA1D3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739" y="2624502"/>
            <a:ext cx="1473775" cy="96697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2EA3AB1-98F3-8007-7E65-5B12E25AB925}"/>
              </a:ext>
            </a:extLst>
          </p:cNvPr>
          <p:cNvSpPr txBox="1"/>
          <p:nvPr/>
        </p:nvSpPr>
        <p:spPr>
          <a:xfrm>
            <a:off x="9441312" y="2868791"/>
            <a:ext cx="430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CF78AD-F92A-7041-09DE-95DEAB4EAFCC}"/>
                  </a:ext>
                </a:extLst>
              </p:cNvPr>
              <p:cNvSpPr/>
              <p:nvPr/>
            </p:nvSpPr>
            <p:spPr>
              <a:xfrm>
                <a:off x="758343" y="445925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CF78AD-F92A-7041-09DE-95DEAB4EA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43" y="4459257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58ED6F0A-6A44-2C83-E697-217E732920D0}"/>
              </a:ext>
            </a:extLst>
          </p:cNvPr>
          <p:cNvSpPr txBox="1"/>
          <p:nvPr/>
        </p:nvSpPr>
        <p:spPr>
          <a:xfrm>
            <a:off x="1098097" y="3609830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t=1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FAEA5-15D6-3D46-0297-D0E25BA3DCBB}"/>
              </a:ext>
            </a:extLst>
          </p:cNvPr>
          <p:cNvSpPr txBox="1"/>
          <p:nvPr/>
        </p:nvSpPr>
        <p:spPr>
          <a:xfrm>
            <a:off x="2807446" y="3603628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t=2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B108701-2660-BFC9-B11F-AF753F05845C}"/>
              </a:ext>
            </a:extLst>
          </p:cNvPr>
          <p:cNvSpPr txBox="1"/>
          <p:nvPr/>
        </p:nvSpPr>
        <p:spPr>
          <a:xfrm>
            <a:off x="4535727" y="3603628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t=3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AC9EDA-AD09-7465-C239-351C0AF5C26F}"/>
              </a:ext>
            </a:extLst>
          </p:cNvPr>
          <p:cNvSpPr txBox="1"/>
          <p:nvPr/>
        </p:nvSpPr>
        <p:spPr>
          <a:xfrm>
            <a:off x="6264008" y="3603627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t=4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380FEC3-2EE2-23B9-3E74-D22B59C5FBCC}"/>
              </a:ext>
            </a:extLst>
          </p:cNvPr>
          <p:cNvSpPr txBox="1"/>
          <p:nvPr/>
        </p:nvSpPr>
        <p:spPr>
          <a:xfrm>
            <a:off x="7992289" y="3603627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t=5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479DEFE-6E5F-B2B1-0AC8-41DFB9C4D151}"/>
              </a:ext>
            </a:extLst>
          </p:cNvPr>
          <p:cNvSpPr txBox="1"/>
          <p:nvPr/>
        </p:nvSpPr>
        <p:spPr>
          <a:xfrm>
            <a:off x="10418561" y="3603626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t=T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7A5228C-2D74-8A74-8ACD-D12EDACEF170}"/>
                  </a:ext>
                </a:extLst>
              </p:cNvPr>
              <p:cNvSpPr txBox="1"/>
              <p:nvPr/>
            </p:nvSpPr>
            <p:spPr>
              <a:xfrm>
                <a:off x="1780160" y="4527502"/>
                <a:ext cx="8832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每個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時間點的動作都會影響未來的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，導致每個回合的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都有可能出現很大差異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7A5228C-2D74-8A74-8ACD-D12EDACE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60" y="4527502"/>
                <a:ext cx="8832795" cy="369332"/>
              </a:xfrm>
              <a:prstGeom prst="rect">
                <a:avLst/>
              </a:prstGeom>
              <a:blipFill>
                <a:blip r:embed="rId5"/>
                <a:stretch>
                  <a:fillRect l="-575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6827EFAA-C2E3-1917-CC07-1C33F175E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652117"/>
                  </p:ext>
                </p:extLst>
              </p:nvPr>
            </p:nvGraphicFramePr>
            <p:xfrm>
              <a:off x="3276266" y="5370923"/>
              <a:ext cx="563946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867">
                      <a:extLst>
                        <a:ext uri="{9D8B030D-6E8A-4147-A177-3AD203B41FA5}">
                          <a16:colId xmlns:a16="http://schemas.microsoft.com/office/drawing/2014/main" val="2484987424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567356578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037397163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13507252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做什麼？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不動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2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7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6827EFAA-C2E3-1917-CC07-1C33F175E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652117"/>
                  </p:ext>
                </p:extLst>
              </p:nvPr>
            </p:nvGraphicFramePr>
            <p:xfrm>
              <a:off x="3276266" y="5370923"/>
              <a:ext cx="563946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867">
                      <a:extLst>
                        <a:ext uri="{9D8B030D-6E8A-4147-A177-3AD203B41FA5}">
                          <a16:colId xmlns:a16="http://schemas.microsoft.com/office/drawing/2014/main" val="2484987424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567356578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037397163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13507252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t="-6667" r="-3000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不動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2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t="-106667" r="-3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7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917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513FA-269C-5EEE-B77D-3A3F9ECB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General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8B3BD-F0DB-E8BA-17EC-1E5CB354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8ED8CB0-1A03-8391-4BD5-76D57BC1B93D}"/>
                  </a:ext>
                </a:extLst>
              </p:cNvPr>
              <p:cNvSpPr txBox="1"/>
              <p:nvPr/>
            </p:nvSpPr>
            <p:spPr>
              <a:xfrm>
                <a:off x="836540" y="2205863"/>
                <a:ext cx="525946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8ED8CB0-1A03-8391-4BD5-76D57BC1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40" y="2205863"/>
                <a:ext cx="5259460" cy="564706"/>
              </a:xfrm>
              <a:prstGeom prst="rect">
                <a:avLst/>
              </a:prstGeom>
              <a:blipFill>
                <a:blip r:embed="rId3"/>
                <a:stretch>
                  <a:fillRect l="-481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681E8678-8474-3002-F6F2-1F9D91F9BFA2}"/>
              </a:ext>
            </a:extLst>
          </p:cNvPr>
          <p:cNvSpPr txBox="1"/>
          <p:nvPr/>
        </p:nvSpPr>
        <p:spPr>
          <a:xfrm>
            <a:off x="836540" y="3628323"/>
            <a:ext cx="8323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代表玩完整場遊戲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才能知道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reward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高不高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過程中的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actions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到底好不好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3E940E1-E809-B113-692F-67BA143E1843}"/>
              </a:ext>
            </a:extLst>
          </p:cNvPr>
          <p:cNvCxnSpPr/>
          <p:nvPr/>
        </p:nvCxnSpPr>
        <p:spPr>
          <a:xfrm flipV="1">
            <a:off x="3563481" y="2956499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BCFD464-EAAC-DF68-B239-03543ECAF73C}"/>
              </a:ext>
            </a:extLst>
          </p:cNvPr>
          <p:cNvCxnSpPr>
            <a:cxnSpLocks/>
          </p:cNvCxnSpPr>
          <p:nvPr/>
        </p:nvCxnSpPr>
        <p:spPr>
          <a:xfrm>
            <a:off x="3075620" y="2748145"/>
            <a:ext cx="899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DDE6FC0-7B47-C7D1-D84A-6E7E7DF3D4D1}"/>
              </a:ext>
            </a:extLst>
          </p:cNvPr>
          <p:cNvSpPr txBox="1"/>
          <p:nvPr/>
        </p:nvSpPr>
        <p:spPr>
          <a:xfrm>
            <a:off x="836540" y="4463745"/>
            <a:ext cx="8323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有沒有可能每個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t 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時間點都能算出一個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reward 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分數？</a:t>
            </a:r>
          </a:p>
        </p:txBody>
      </p:sp>
    </p:spTree>
    <p:extLst>
      <p:ext uri="{BB962C8B-B14F-4D97-AF65-F5344CB8AC3E}">
        <p14:creationId xmlns:p14="http://schemas.microsoft.com/office/powerpoint/2010/main" val="7273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Critic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/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Critic: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用來評價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state (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或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state, action)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的函數，可以是個</a:t>
                </a:r>
                <a:r>
                  <a:rPr lang="zh-TW" altLang="en-US" sz="2400" kern="100" dirty="0">
                    <a:solidFill>
                      <a:srgbClr val="FF0000"/>
                    </a:solidFill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模型</a:t>
                </a:r>
                <a:endParaRPr lang="en-US" altLang="zh-TW" sz="2400" kern="100" dirty="0">
                  <a:solidFill>
                    <a:srgbClr val="FF0000"/>
                  </a:solidFill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用來評價 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state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的函數：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Value Function 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symbol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為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用來評價 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state, 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action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的函數：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State-action Value Function 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symbol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為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Microsoft JhengHei" panose="020B0604030504040204" pitchFamily="34" charset="-120"/>
                  </a:rPr>
                  <a:t>Critic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就是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value function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，功能為未卜先知，預測「未來總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reward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」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blipFill>
                <a:blip r:embed="rId2"/>
                <a:stretch>
                  <a:fillRect l="-703" r="-1756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CE7E5E-BF91-16E5-587D-90B4170084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(1): Monte Carlo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CE7E5E-BF91-16E5-587D-90B417008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B6C3-BD52-80A7-EFE0-12DF61EA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DDC2CB-42FF-2183-43A7-BC4B67A43063}"/>
              </a:ext>
            </a:extLst>
          </p:cNvPr>
          <p:cNvSpPr txBox="1"/>
          <p:nvPr/>
        </p:nvSpPr>
        <p:spPr>
          <a:xfrm>
            <a:off x="653142" y="1764578"/>
            <a:ext cx="108352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直接 </a:t>
            </a:r>
            <a:r>
              <a:rPr lang="en-US" altLang="zh-TW" sz="2400" dirty="0">
                <a:ea typeface="Microsoft JhengHei" panose="020B0604030504040204" pitchFamily="34" charset="-120"/>
              </a:rPr>
              <a:t>train</a:t>
            </a:r>
            <a:r>
              <a:rPr lang="zh-TW" altLang="en-US" sz="2400" dirty="0">
                <a:ea typeface="Microsoft JhengHei" panose="020B0604030504040204" pitchFamily="34" charset="-120"/>
              </a:rPr>
              <a:t> 下去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831E12-974F-B776-8D20-0BEB15F51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35" y="3091178"/>
            <a:ext cx="1473775" cy="9669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209B8B9-5398-6665-A1BF-7BB2BF9AC976}"/>
              </a:ext>
            </a:extLst>
          </p:cNvPr>
          <p:cNvSpPr txBox="1"/>
          <p:nvPr/>
        </p:nvSpPr>
        <p:spPr>
          <a:xfrm>
            <a:off x="1341289" y="4086460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t=1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C02A7AD-211E-1884-1AA1-D629687E6169}"/>
                  </a:ext>
                </a:extLst>
              </p:cNvPr>
              <p:cNvSpPr/>
              <p:nvPr/>
            </p:nvSpPr>
            <p:spPr>
              <a:xfrm>
                <a:off x="2629569" y="332175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C02A7AD-211E-1884-1AA1-D629687E6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3321752"/>
                <a:ext cx="679509" cy="505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A1EC1E1-AC6C-DBD0-3468-B42DB1FB95B7}"/>
              </a:ext>
            </a:extLst>
          </p:cNvPr>
          <p:cNvCxnSpPr>
            <a:cxnSpLocks/>
          </p:cNvCxnSpPr>
          <p:nvPr/>
        </p:nvCxnSpPr>
        <p:spPr>
          <a:xfrm>
            <a:off x="3485165" y="358215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A63FAA7D-A150-14DD-E694-22A61A648EB6}"/>
                  </a:ext>
                </a:extLst>
              </p:cNvPr>
              <p:cNvSpPr/>
              <p:nvPr/>
            </p:nvSpPr>
            <p:spPr>
              <a:xfrm>
                <a:off x="4543807" y="3309023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A63FAA7D-A150-14DD-E694-22A61A648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3309023"/>
                <a:ext cx="2536621" cy="546264"/>
              </a:xfrm>
              <a:prstGeom prst="roundRect">
                <a:avLst/>
              </a:prstGeom>
              <a:blipFill>
                <a:blip r:embed="rId6"/>
                <a:stretch>
                  <a:fillRect r="-985" b="-152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3F37B77-E329-4A7C-6F19-E86FCA6386BE}"/>
              </a:ext>
            </a:extLst>
          </p:cNvPr>
          <p:cNvCxnSpPr>
            <a:cxnSpLocks/>
          </p:cNvCxnSpPr>
          <p:nvPr/>
        </p:nvCxnSpPr>
        <p:spPr>
          <a:xfrm>
            <a:off x="7256255" y="3581289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1FFF37A-3739-0E69-5C50-AB345CCFCFD7}"/>
                  </a:ext>
                </a:extLst>
              </p:cNvPr>
              <p:cNvSpPr/>
              <p:nvPr/>
            </p:nvSpPr>
            <p:spPr>
              <a:xfrm>
                <a:off x="8295181" y="332837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1FFF37A-3739-0E69-5C50-AB345CCFC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3328378"/>
                <a:ext cx="679509" cy="505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3ADFDAE-063F-3984-8A4F-51F42A1EB1D5}"/>
                  </a:ext>
                </a:extLst>
              </p:cNvPr>
              <p:cNvSpPr/>
              <p:nvPr/>
            </p:nvSpPr>
            <p:spPr>
              <a:xfrm>
                <a:off x="10011127" y="3321751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3ADFDAE-063F-3984-8A4F-51F42A1EB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127" y="3321751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D225153-ADE0-2DA7-E081-C7B36CF53467}"/>
              </a:ext>
            </a:extLst>
          </p:cNvPr>
          <p:cNvCxnSpPr>
            <a:cxnSpLocks/>
          </p:cNvCxnSpPr>
          <p:nvPr/>
        </p:nvCxnSpPr>
        <p:spPr>
          <a:xfrm>
            <a:off x="9061359" y="3582813"/>
            <a:ext cx="86309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CE50EF-9087-8565-EA05-634F821F877F}"/>
              </a:ext>
            </a:extLst>
          </p:cNvPr>
          <p:cNvSpPr txBox="1"/>
          <p:nvPr/>
        </p:nvSpPr>
        <p:spPr>
          <a:xfrm>
            <a:off x="8485169" y="2755349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越接近越好</a:t>
            </a:r>
            <a:endParaRPr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4F70EE2-156D-835B-4856-0783070A3A59}"/>
              </a:ext>
            </a:extLst>
          </p:cNvPr>
          <p:cNvSpPr txBox="1"/>
          <p:nvPr/>
        </p:nvSpPr>
        <p:spPr>
          <a:xfrm>
            <a:off x="3263194" y="6240302"/>
            <a:ext cx="5665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Sutton, R. S., &amp; </a:t>
            </a:r>
            <a:r>
              <a:rPr lang="en" altLang="zh-TW" sz="1400" dirty="0" err="1"/>
              <a:t>Barto</a:t>
            </a:r>
            <a:r>
              <a:rPr lang="en" altLang="zh-TW" sz="1400" dirty="0"/>
              <a:t>, A. G. (2018). </a:t>
            </a:r>
            <a:r>
              <a:rPr lang="en" altLang="zh-TW" sz="1400" i="1" dirty="0"/>
              <a:t>Reinforcement Learning: An Introduction</a:t>
            </a:r>
            <a:r>
              <a:rPr lang="en" altLang="zh-TW" sz="1400" dirty="0"/>
              <a:t> (2nd ed.), Chapter 5: Monte Carlo Methods.</a:t>
            </a:r>
            <a:endParaRPr lang="zh-TW" alt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36C82D1-F0EC-64D5-E61E-2E12E7DF45F4}"/>
                  </a:ext>
                </a:extLst>
              </p:cNvPr>
              <p:cNvSpPr txBox="1"/>
              <p:nvPr/>
            </p:nvSpPr>
            <p:spPr>
              <a:xfrm>
                <a:off x="7485501" y="4039413"/>
                <a:ext cx="4086013" cy="8712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ean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squared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zh-TW" altLang="en-US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TW" altLang="zh-TW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TW" altLang="en-US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TW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TW" alt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zh-TW" altLang="en-US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TW" alt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36C82D1-F0EC-64D5-E61E-2E12E7DF4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01" y="4039413"/>
                <a:ext cx="4086013" cy="871201"/>
              </a:xfrm>
              <a:prstGeom prst="rect">
                <a:avLst/>
              </a:prstGeom>
              <a:blipFill>
                <a:blip r:embed="rId9"/>
                <a:stretch>
                  <a:fillRect t="-95652" b="-15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88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(2): Temporal Difference (TD)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9639" r="-24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07A192-2D13-3F65-E2F7-9FDF4BA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AD365F-2685-6C82-FDE4-78BFBD3E5990}"/>
              </a:ext>
            </a:extLst>
          </p:cNvPr>
          <p:cNvSpPr txBox="1"/>
          <p:nvPr/>
        </p:nvSpPr>
        <p:spPr>
          <a:xfrm>
            <a:off x="653142" y="1764578"/>
            <a:ext cx="555437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[Recap] Discounted cumulated 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0ECAFDE-3D2B-C1AA-81CE-C34AE126D949}"/>
                  </a:ext>
                </a:extLst>
              </p:cNvPr>
              <p:cNvSpPr txBox="1"/>
              <p:nvPr/>
            </p:nvSpPr>
            <p:spPr>
              <a:xfrm>
                <a:off x="3777956" y="5670915"/>
                <a:ext cx="3049621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0ECAFDE-3D2B-C1AA-81CE-C34AE126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56" y="5670915"/>
                <a:ext cx="3049621" cy="830997"/>
              </a:xfrm>
              <a:prstGeom prst="rect">
                <a:avLst/>
              </a:prstGeom>
              <a:blipFill>
                <a:blip r:embed="rId3"/>
                <a:stretch>
                  <a:fillRect l="-3306" t="-2941" b="-13235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030F4F8-E532-A2BC-AA6E-D18C8CB0F1D2}"/>
                  </a:ext>
                </a:extLst>
              </p:cNvPr>
              <p:cNvSpPr txBox="1"/>
              <p:nvPr/>
            </p:nvSpPr>
            <p:spPr>
              <a:xfrm>
                <a:off x="1005415" y="3786761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030F4F8-E532-A2BC-AA6E-D18C8CB0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3786761"/>
                <a:ext cx="5479612" cy="461665"/>
              </a:xfrm>
              <a:prstGeom prst="rect">
                <a:avLst/>
              </a:prstGeom>
              <a:blipFill>
                <a:blip r:embed="rId4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BDDCF56-92DA-C642-BADA-07F180BE7C52}"/>
                  </a:ext>
                </a:extLst>
              </p:cNvPr>
              <p:cNvSpPr txBox="1"/>
              <p:nvPr/>
            </p:nvSpPr>
            <p:spPr>
              <a:xfrm>
                <a:off x="1005415" y="4381572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BDDCF56-92DA-C642-BADA-07F180BE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4381572"/>
                <a:ext cx="4125159" cy="461665"/>
              </a:xfrm>
              <a:prstGeom prst="rect">
                <a:avLst/>
              </a:prstGeom>
              <a:blipFill>
                <a:blip r:embed="rId5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D39C333-CD85-573C-FA03-9A2EE7917166}"/>
                  </a:ext>
                </a:extLst>
              </p:cNvPr>
              <p:cNvSpPr txBox="1"/>
              <p:nvPr/>
            </p:nvSpPr>
            <p:spPr>
              <a:xfrm>
                <a:off x="1005415" y="6010511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D39C333-CD85-573C-FA03-9A2EE7917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6010511"/>
                <a:ext cx="1767148" cy="461665"/>
              </a:xfrm>
              <a:prstGeom prst="rect">
                <a:avLst/>
              </a:prstGeom>
              <a:blipFill>
                <a:blip r:embed="rId6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群組 33">
            <a:extLst>
              <a:ext uri="{FF2B5EF4-FFF2-40B4-BE49-F238E27FC236}">
                <a16:creationId xmlns:a16="http://schemas.microsoft.com/office/drawing/2014/main" id="{5BDC967A-B927-D773-CC86-13852B41CE36}"/>
              </a:ext>
            </a:extLst>
          </p:cNvPr>
          <p:cNvGrpSpPr/>
          <p:nvPr/>
        </p:nvGrpSpPr>
        <p:grpSpPr>
          <a:xfrm>
            <a:off x="1112667" y="2878498"/>
            <a:ext cx="5714910" cy="683856"/>
            <a:chOff x="4841436" y="1860941"/>
            <a:chExt cx="5906536" cy="924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BF8143-DE18-1E8E-319C-AC70C3635018}"/>
                    </a:ext>
                  </a:extLst>
                </p:cNvPr>
                <p:cNvSpPr/>
                <p:nvPr/>
              </p:nvSpPr>
              <p:spPr>
                <a:xfrm>
                  <a:off x="6283129" y="1860941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BF8143-DE18-1E8E-319C-AC70C3635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129" y="1860941"/>
                  <a:ext cx="1254564" cy="922987"/>
                </a:xfrm>
                <a:prstGeom prst="rect">
                  <a:avLst/>
                </a:prstGeom>
                <a:blipFill>
                  <a:blip r:embed="rId7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FCA72DB-E3C2-BD54-583D-4F046374B7A4}"/>
                    </a:ext>
                  </a:extLst>
                </p:cNvPr>
                <p:cNvSpPr/>
                <p:nvPr/>
              </p:nvSpPr>
              <p:spPr>
                <a:xfrm>
                  <a:off x="4841436" y="1860943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FCA72DB-E3C2-BD54-583D-4F046374B7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436" y="1860943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6ADAA82-228E-F36A-8B18-977CF7ED20DA}"/>
                    </a:ext>
                  </a:extLst>
                </p:cNvPr>
                <p:cNvSpPr/>
                <p:nvPr/>
              </p:nvSpPr>
              <p:spPr>
                <a:xfrm>
                  <a:off x="9493408" y="1860941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6ADAA82-228E-F36A-8B18-977CF7ED2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408" y="1860941"/>
                  <a:ext cx="1254564" cy="922987"/>
                </a:xfrm>
                <a:prstGeom prst="rect">
                  <a:avLst/>
                </a:prstGeom>
                <a:blipFill>
                  <a:blip r:embed="rId9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3637487-6EE1-24F8-746A-5DE3E98C40CE}"/>
                </a:ext>
              </a:extLst>
            </p:cNvPr>
            <p:cNvSpPr txBox="1"/>
            <p:nvPr/>
          </p:nvSpPr>
          <p:spPr>
            <a:xfrm>
              <a:off x="9051855" y="2122379"/>
              <a:ext cx="395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…</a:t>
              </a:r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0B099AD-5EA1-4EE8-9D94-EEA9CD367DC2}"/>
                    </a:ext>
                  </a:extLst>
                </p:cNvPr>
                <p:cNvSpPr/>
                <p:nvPr/>
              </p:nvSpPr>
              <p:spPr>
                <a:xfrm>
                  <a:off x="7712031" y="186270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0B099AD-5EA1-4EE8-9D94-EEA9CD367D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031" y="1862702"/>
                  <a:ext cx="1254564" cy="922987"/>
                </a:xfrm>
                <a:prstGeom prst="rect">
                  <a:avLst/>
                </a:prstGeom>
                <a:blipFill>
                  <a:blip r:embed="rId10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81EABA-0B87-CF1C-D38A-3B9B49543A6F}"/>
                  </a:ext>
                </a:extLst>
              </p:cNvPr>
              <p:cNvSpPr txBox="1"/>
              <p:nvPr/>
            </p:nvSpPr>
            <p:spPr>
              <a:xfrm>
                <a:off x="1006478" y="4976383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81EABA-0B87-CF1C-D38A-3B9B4954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78" y="4976383"/>
                <a:ext cx="3877166" cy="461665"/>
              </a:xfrm>
              <a:prstGeom prst="rect">
                <a:avLst/>
              </a:prstGeom>
              <a:blipFill>
                <a:blip r:embed="rId11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7990FE8A-1B37-88EF-7EF0-515C9B0E4AAB}"/>
              </a:ext>
            </a:extLst>
          </p:cNvPr>
          <p:cNvSpPr txBox="1"/>
          <p:nvPr/>
        </p:nvSpPr>
        <p:spPr>
          <a:xfrm rot="5400000">
            <a:off x="1111506" y="5562858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B0C6E7-59FE-9296-5AEC-D20D244CC55C}"/>
              </a:ext>
            </a:extLst>
          </p:cNvPr>
          <p:cNvSpPr/>
          <p:nvPr/>
        </p:nvSpPr>
        <p:spPr>
          <a:xfrm>
            <a:off x="1005415" y="3786761"/>
            <a:ext cx="4718878" cy="105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2E6A330-EABD-E907-1E46-F804967479CD}"/>
                  </a:ext>
                </a:extLst>
              </p:cNvPr>
              <p:cNvSpPr txBox="1"/>
              <p:nvPr/>
            </p:nvSpPr>
            <p:spPr>
              <a:xfrm>
                <a:off x="5809787" y="4130333"/>
                <a:ext cx="165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2E6A330-EABD-E907-1E46-F80496747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87" y="4130333"/>
                <a:ext cx="1654096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03261BB0-DB08-8424-D7DF-38FB16E9504D}"/>
              </a:ext>
            </a:extLst>
          </p:cNvPr>
          <p:cNvSpPr/>
          <p:nvPr/>
        </p:nvSpPr>
        <p:spPr>
          <a:xfrm>
            <a:off x="1005415" y="4381572"/>
            <a:ext cx="4718878" cy="105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F4E8809-953B-5B88-1D4C-C2DE962C147B}"/>
                  </a:ext>
                </a:extLst>
              </p:cNvPr>
              <p:cNvSpPr txBox="1"/>
              <p:nvPr/>
            </p:nvSpPr>
            <p:spPr>
              <a:xfrm>
                <a:off x="5809787" y="4732302"/>
                <a:ext cx="165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F4E8809-953B-5B88-1D4C-C2DE962C1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87" y="4732302"/>
                <a:ext cx="1654096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C787242-03EF-9791-6725-4DA05356E5A9}"/>
                  </a:ext>
                </a:extLst>
              </p:cNvPr>
              <p:cNvSpPr txBox="1"/>
              <p:nvPr/>
            </p:nvSpPr>
            <p:spPr>
              <a:xfrm>
                <a:off x="8302411" y="4427738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C787242-03EF-9791-6725-4DA05356E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4427738"/>
                <a:ext cx="1845635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向右箭號 40">
            <a:extLst>
              <a:ext uri="{FF2B5EF4-FFF2-40B4-BE49-F238E27FC236}">
                <a16:creationId xmlns:a16="http://schemas.microsoft.com/office/drawing/2014/main" id="{EB260C3A-6E29-7230-6A5F-5682DEAC052E}"/>
              </a:ext>
            </a:extLst>
          </p:cNvPr>
          <p:cNvSpPr/>
          <p:nvPr/>
        </p:nvSpPr>
        <p:spPr>
          <a:xfrm>
            <a:off x="7708692" y="4499665"/>
            <a:ext cx="313765" cy="232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4B409DD-7E41-7A07-A97F-7D282C672760}"/>
                  </a:ext>
                </a:extLst>
              </p:cNvPr>
              <p:cNvSpPr txBox="1"/>
              <p:nvPr/>
            </p:nvSpPr>
            <p:spPr>
              <a:xfrm>
                <a:off x="8302411" y="5301583"/>
                <a:ext cx="304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任兩個時間點的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的關係</a:t>
                </a: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4B409DD-7E41-7A07-A97F-7D282C672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5301583"/>
                <a:ext cx="3049620" cy="369332"/>
              </a:xfrm>
              <a:prstGeom prst="rect">
                <a:avLst/>
              </a:prstGeom>
              <a:blipFill>
                <a:blip r:embed="rId15"/>
                <a:stretch>
                  <a:fillRect l="-166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C340528-E4A2-FCD4-BEE9-04C07EF2CDCB}"/>
                  </a:ext>
                </a:extLst>
              </p:cNvPr>
              <p:cNvSpPr txBox="1"/>
              <p:nvPr/>
            </p:nvSpPr>
            <p:spPr>
              <a:xfrm>
                <a:off x="8302411" y="4864660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C340528-E4A2-FCD4-BEE9-04C07EF2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4864660"/>
                <a:ext cx="1845635" cy="369332"/>
              </a:xfrm>
              <a:prstGeom prst="rect">
                <a:avLst/>
              </a:prstGeom>
              <a:blipFill>
                <a:blip r:embed="rId1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7" grpId="0"/>
      <p:bldP spid="38" grpId="0" animBg="1"/>
      <p:bldP spid="38" grpId="1" animBg="1"/>
      <p:bldP spid="39" grpId="0"/>
      <p:bldP spid="40" grpId="0"/>
      <p:bldP spid="41" grpId="0" animBg="1"/>
      <p:bldP spid="42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(2): Temporal Difference (TD)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9639" r="-24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07A192-2D13-3F65-E2F7-9FDF4BA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5C4C2A-B2CE-F01F-79D2-3D86A3FC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35" y="3234614"/>
            <a:ext cx="1473775" cy="9669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752F36-A91F-4689-3A0C-A70F67251410}"/>
              </a:ext>
            </a:extLst>
          </p:cNvPr>
          <p:cNvSpPr txBox="1"/>
          <p:nvPr/>
        </p:nvSpPr>
        <p:spPr>
          <a:xfrm>
            <a:off x="730682" y="4169032"/>
            <a:ext cx="2015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time step: t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EE218E-A87E-BC43-EBBC-888B4089FBD3}"/>
                  </a:ext>
                </a:extLst>
              </p:cNvPr>
              <p:cNvSpPr/>
              <p:nvPr/>
            </p:nvSpPr>
            <p:spPr>
              <a:xfrm>
                <a:off x="2629569" y="346518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EE218E-A87E-BC43-EBBC-888B4089F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3465188"/>
                <a:ext cx="679509" cy="505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41C8C29-3628-7B0D-1546-79903FAAE800}"/>
              </a:ext>
            </a:extLst>
          </p:cNvPr>
          <p:cNvCxnSpPr>
            <a:cxnSpLocks/>
          </p:cNvCxnSpPr>
          <p:nvPr/>
        </p:nvCxnSpPr>
        <p:spPr>
          <a:xfrm>
            <a:off x="3485165" y="3725591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0FD00443-3992-80C8-A944-7F682177CE83}"/>
                  </a:ext>
                </a:extLst>
              </p:cNvPr>
              <p:cNvSpPr/>
              <p:nvPr/>
            </p:nvSpPr>
            <p:spPr>
              <a:xfrm>
                <a:off x="4543807" y="3452459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0FD00443-3992-80C8-A944-7F682177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3452459"/>
                <a:ext cx="2536621" cy="546264"/>
              </a:xfrm>
              <a:prstGeom prst="roundRect">
                <a:avLst/>
              </a:prstGeom>
              <a:blipFill>
                <a:blip r:embed="rId5"/>
                <a:stretch>
                  <a:fillRect r="-985" b="-1276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32AD365F-2685-6C82-FDE4-78BFBD3E5990}"/>
              </a:ext>
            </a:extLst>
          </p:cNvPr>
          <p:cNvSpPr txBox="1"/>
          <p:nvPr/>
        </p:nvSpPr>
        <p:spPr>
          <a:xfrm>
            <a:off x="4788424" y="1965656"/>
            <a:ext cx="529045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ea typeface="Microsoft JhengHei" panose="020B0604030504040204" pitchFamily="34" charset="-120"/>
              </a:rPr>
              <a:t>以相鄰的兩個</a:t>
            </a:r>
            <a:r>
              <a:rPr lang="en-US" altLang="zh-TW" sz="2400" dirty="0">
                <a:ea typeface="Microsoft JhengHei" panose="020B0604030504040204" pitchFamily="34" charset="-120"/>
              </a:rPr>
              <a:t> steps </a:t>
            </a:r>
            <a:r>
              <a:rPr lang="zh-TW" altLang="en-US" sz="2400" dirty="0">
                <a:ea typeface="Microsoft JhengHei" panose="020B0604030504040204" pitchFamily="34" charset="-120"/>
              </a:rPr>
              <a:t>的差異 </a:t>
            </a:r>
            <a:r>
              <a:rPr lang="en-US" altLang="zh-TW" sz="2400" dirty="0">
                <a:ea typeface="Microsoft JhengHei" panose="020B0604030504040204" pitchFamily="34" charset="-120"/>
              </a:rPr>
              <a:t>train</a:t>
            </a:r>
            <a:r>
              <a:rPr lang="zh-TW" altLang="en-US" sz="2400" dirty="0">
                <a:ea typeface="Microsoft JhengHei" panose="020B0604030504040204" pitchFamily="34" charset="-120"/>
              </a:rPr>
              <a:t> 下去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7EB15B-2BA6-3066-4695-B998F93C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35" y="4816980"/>
            <a:ext cx="1473775" cy="96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EC8CB-F1D6-3A91-7532-5EF66FF678D5}"/>
                  </a:ext>
                </a:extLst>
              </p:cNvPr>
              <p:cNvSpPr/>
              <p:nvPr/>
            </p:nvSpPr>
            <p:spPr>
              <a:xfrm>
                <a:off x="2629569" y="504755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EC8CB-F1D6-3A91-7532-5EF66FF67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5047554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 l="-1724"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050947F8-4F83-8965-3443-F7A75636CA6E}"/>
              </a:ext>
            </a:extLst>
          </p:cNvPr>
          <p:cNvCxnSpPr>
            <a:cxnSpLocks/>
          </p:cNvCxnSpPr>
          <p:nvPr/>
        </p:nvCxnSpPr>
        <p:spPr>
          <a:xfrm>
            <a:off x="3485165" y="5320686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23A0736E-54FA-C646-FAD7-06784BF0C342}"/>
                  </a:ext>
                </a:extLst>
              </p:cNvPr>
              <p:cNvSpPr/>
              <p:nvPr/>
            </p:nvSpPr>
            <p:spPr>
              <a:xfrm>
                <a:off x="4543807" y="5047554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23A0736E-54FA-C646-FAD7-06784BF0C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5047554"/>
                <a:ext cx="2536621" cy="546264"/>
              </a:xfrm>
              <a:prstGeom prst="roundRect">
                <a:avLst/>
              </a:prstGeom>
              <a:blipFill>
                <a:blip r:embed="rId7"/>
                <a:stretch>
                  <a:fillRect r="-985" b="-1276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57A57E9-6B46-5B0A-74A6-F53573081F57}"/>
              </a:ext>
            </a:extLst>
          </p:cNvPr>
          <p:cNvCxnSpPr>
            <a:cxnSpLocks/>
          </p:cNvCxnSpPr>
          <p:nvPr/>
        </p:nvCxnSpPr>
        <p:spPr>
          <a:xfrm>
            <a:off x="7256255" y="372472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BF1A6C-2551-6AC4-F9B2-DC419283C1B0}"/>
                  </a:ext>
                </a:extLst>
              </p:cNvPr>
              <p:cNvSpPr/>
              <p:nvPr/>
            </p:nvSpPr>
            <p:spPr>
              <a:xfrm>
                <a:off x="8295181" y="347181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BF1A6C-2551-6AC4-F9B2-DC419283C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3471814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E1EF44-20A4-0765-23D6-48697297457D}"/>
              </a:ext>
            </a:extLst>
          </p:cNvPr>
          <p:cNvCxnSpPr>
            <a:cxnSpLocks/>
          </p:cNvCxnSpPr>
          <p:nvPr/>
        </p:nvCxnSpPr>
        <p:spPr>
          <a:xfrm>
            <a:off x="7256255" y="530046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1B85370-E677-A0B0-03CC-F339E098164A}"/>
                  </a:ext>
                </a:extLst>
              </p:cNvPr>
              <p:cNvSpPr/>
              <p:nvPr/>
            </p:nvSpPr>
            <p:spPr>
              <a:xfrm>
                <a:off x="8295181" y="504755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1B85370-E677-A0B0-03CC-F339E0981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5047554"/>
                <a:ext cx="679509" cy="505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000E7C-D57E-F85C-A15E-2BDDCB1270F9}"/>
                  </a:ext>
                </a:extLst>
              </p:cNvPr>
              <p:cNvSpPr txBox="1"/>
              <p:nvPr/>
            </p:nvSpPr>
            <p:spPr>
              <a:xfrm>
                <a:off x="7983579" y="4309410"/>
                <a:ext cx="223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000E7C-D57E-F85C-A15E-2BDDCB12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79" y="4309410"/>
                <a:ext cx="223368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8BFA93-00FE-F6BB-E115-030FC3D3E904}"/>
                  </a:ext>
                </a:extLst>
              </p:cNvPr>
              <p:cNvSpPr txBox="1"/>
              <p:nvPr/>
            </p:nvSpPr>
            <p:spPr>
              <a:xfrm>
                <a:off x="9909501" y="4206526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越接近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越好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8BFA93-00FE-F6BB-E115-030FC3D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1" y="4206526"/>
                <a:ext cx="2015479" cy="504369"/>
              </a:xfrm>
              <a:prstGeom prst="rect">
                <a:avLst/>
              </a:prstGeom>
              <a:blipFill>
                <a:blip r:embed="rId11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5398E0-2840-6411-E67F-A698DC104C2F}"/>
                  </a:ext>
                </a:extLst>
              </p:cNvPr>
              <p:cNvSpPr txBox="1"/>
              <p:nvPr/>
            </p:nvSpPr>
            <p:spPr>
              <a:xfrm>
                <a:off x="981988" y="1908547"/>
                <a:ext cx="304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任兩個時間點的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的關係：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5398E0-2840-6411-E67F-A698DC10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88" y="1908547"/>
                <a:ext cx="3049620" cy="369332"/>
              </a:xfrm>
              <a:prstGeom prst="rect">
                <a:avLst/>
              </a:prstGeom>
              <a:blipFill>
                <a:blip r:embed="rId12"/>
                <a:stretch>
                  <a:fillRect l="-166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D67A8AD-D808-D012-AE1B-279F60A89D56}"/>
                  </a:ext>
                </a:extLst>
              </p:cNvPr>
              <p:cNvSpPr txBox="1"/>
              <p:nvPr/>
            </p:nvSpPr>
            <p:spPr>
              <a:xfrm>
                <a:off x="981988" y="2297858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D67A8AD-D808-D012-AE1B-279F60A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88" y="2297858"/>
                <a:ext cx="1845635" cy="369332"/>
              </a:xfrm>
              <a:prstGeom prst="rect">
                <a:avLst/>
              </a:prstGeom>
              <a:blipFill>
                <a:blip r:embed="rId1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BF5170D2-AB21-E845-D5F7-4E53494736CF}"/>
              </a:ext>
            </a:extLst>
          </p:cNvPr>
          <p:cNvSpPr/>
          <p:nvPr/>
        </p:nvSpPr>
        <p:spPr>
          <a:xfrm>
            <a:off x="927180" y="1846129"/>
            <a:ext cx="3096260" cy="895004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97B04201-C3A3-5887-6956-32142AEF7CBE}"/>
              </a:ext>
            </a:extLst>
          </p:cNvPr>
          <p:cNvSpPr/>
          <p:nvPr/>
        </p:nvSpPr>
        <p:spPr>
          <a:xfrm>
            <a:off x="4307583" y="2177312"/>
            <a:ext cx="313765" cy="232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0EF6EC3-54EB-B28A-D646-F6B4DBC3F2B9}"/>
              </a:ext>
            </a:extLst>
          </p:cNvPr>
          <p:cNvSpPr txBox="1"/>
          <p:nvPr/>
        </p:nvSpPr>
        <p:spPr>
          <a:xfrm>
            <a:off x="723998" y="5757056"/>
            <a:ext cx="2015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time step: t+1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CDA612-9978-2360-7D68-AA1C457BEA3A}"/>
              </a:ext>
            </a:extLst>
          </p:cNvPr>
          <p:cNvSpPr txBox="1"/>
          <p:nvPr/>
        </p:nvSpPr>
        <p:spPr>
          <a:xfrm>
            <a:off x="6248515" y="4206526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模型訓練目標：</a:t>
            </a:r>
            <a:endParaRPr lang="en-US" altLang="zh-TW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790E8D-6196-B5E4-7F55-2B660F524026}"/>
              </a:ext>
            </a:extLst>
          </p:cNvPr>
          <p:cNvSpPr txBox="1"/>
          <p:nvPr/>
        </p:nvSpPr>
        <p:spPr>
          <a:xfrm>
            <a:off x="4013424" y="6240302"/>
            <a:ext cx="416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dirty="0"/>
              <a:t>Sutton, R. S., "Learning to Predict by the Methods of Temporal Differences," </a:t>
            </a:r>
            <a:r>
              <a:rPr lang="en" altLang="zh-TW" sz="1400" i="1" dirty="0"/>
              <a:t>Machine Learning</a:t>
            </a:r>
            <a:r>
              <a:rPr lang="en" altLang="zh-TW" sz="1400" dirty="0"/>
              <a:t>, 1988.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2376E57-4B0D-2305-9D3E-7254E15D8AE8}"/>
                  </a:ext>
                </a:extLst>
              </p:cNvPr>
              <p:cNvSpPr txBox="1"/>
              <p:nvPr/>
            </p:nvSpPr>
            <p:spPr>
              <a:xfrm>
                <a:off x="9148922" y="3535409"/>
                <a:ext cx="1707205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2376E57-4B0D-2305-9D3E-7254E15D8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22" y="3535409"/>
                <a:ext cx="1707205" cy="378630"/>
              </a:xfrm>
              <a:prstGeom prst="rect">
                <a:avLst/>
              </a:prstGeom>
              <a:blipFill>
                <a:blip r:embed="rId14"/>
                <a:stretch>
                  <a:fillRect t="-6452"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6B939E7-B704-BE1C-7A79-EA5DC813B629}"/>
                  </a:ext>
                </a:extLst>
              </p:cNvPr>
              <p:cNvSpPr txBox="1"/>
              <p:nvPr/>
            </p:nvSpPr>
            <p:spPr>
              <a:xfrm>
                <a:off x="9148923" y="5131371"/>
                <a:ext cx="1707205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6B939E7-B704-BE1C-7A79-EA5DC813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23" y="5131371"/>
                <a:ext cx="1707205" cy="378630"/>
              </a:xfrm>
              <a:prstGeom prst="rect">
                <a:avLst/>
              </a:prstGeom>
              <a:blipFill>
                <a:blip r:embed="rId15"/>
                <a:stretch>
                  <a:fillRect t="-666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16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3" grpId="0" animBg="1"/>
      <p:bldP spid="16" grpId="0" animBg="1"/>
      <p:bldP spid="25" grpId="0" animBg="1"/>
      <p:bldP spid="27" grpId="0" animBg="1"/>
      <p:bldP spid="29" grpId="0"/>
      <p:bldP spid="30" grpId="0"/>
      <p:bldP spid="21" grpId="0"/>
      <p:bldP spid="23" grpId="0"/>
      <p:bldP spid="3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如何幫助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actor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訓練？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4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8A93A-1F09-3BC8-6384-6D82B2FE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8DCF29-2D28-F719-7EC8-49E524526B45}"/>
              </a:ext>
            </a:extLst>
          </p:cNvPr>
          <p:cNvSpPr txBox="1"/>
          <p:nvPr/>
        </p:nvSpPr>
        <p:spPr>
          <a:xfrm>
            <a:off x="653143" y="1756819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Microsoft JhengHei" panose="020B0604030504040204" pitchFamily="34" charset="-120"/>
              </a:rPr>
              <a:t>Advantage function (</a:t>
            </a:r>
            <a:r>
              <a:rPr lang="zh-TW" altLang="en-US" sz="2400" dirty="0">
                <a:ea typeface="Microsoft JhengHei" panose="020B0604030504040204" pitchFamily="34" charset="-120"/>
              </a:rPr>
              <a:t>優勢函數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/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/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blipFill>
                <a:blip r:embed="rId5"/>
                <a:stretch>
                  <a:fillRect t="-94872" b="-1487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CF3EB0-3EB0-C6EA-01D0-B8D39967DD41}"/>
              </a:ext>
            </a:extLst>
          </p:cNvPr>
          <p:cNvSpPr txBox="1"/>
          <p:nvPr/>
        </p:nvSpPr>
        <p:spPr>
          <a:xfrm>
            <a:off x="653143" y="3078275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F43BD1A-B8EA-D1DA-5BF9-0FCDD3074987}"/>
                  </a:ext>
                </a:extLst>
              </p:cNvPr>
              <p:cNvSpPr txBox="1"/>
              <p:nvPr/>
            </p:nvSpPr>
            <p:spPr>
              <a:xfrm>
                <a:off x="3283634" y="3553504"/>
                <a:ext cx="5624731" cy="95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TW" alt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F43BD1A-B8EA-D1DA-5BF9-0FCDD3074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634" y="3553504"/>
                <a:ext cx="5624731" cy="957826"/>
              </a:xfrm>
              <a:prstGeom prst="rect">
                <a:avLst/>
              </a:prstGeom>
              <a:blipFill>
                <a:blip r:embed="rId6"/>
                <a:stretch>
                  <a:fillRect t="-97403" b="-150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F8107627-78B4-F17C-D12B-9716A3C8FD17}"/>
              </a:ext>
            </a:extLst>
          </p:cNvPr>
          <p:cNvCxnSpPr>
            <a:cxnSpLocks/>
          </p:cNvCxnSpPr>
          <p:nvPr/>
        </p:nvCxnSpPr>
        <p:spPr>
          <a:xfrm flipV="1">
            <a:off x="6202850" y="4290079"/>
            <a:ext cx="0" cy="4107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935316-176F-45F0-8A46-925A8F3DBE87}"/>
                  </a:ext>
                </a:extLst>
              </p:cNvPr>
              <p:cNvSpPr txBox="1"/>
              <p:nvPr/>
            </p:nvSpPr>
            <p:spPr>
              <a:xfrm>
                <a:off x="4923885" y="4601424"/>
                <a:ext cx="6664881" cy="966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學到預估的</a:t>
                </a:r>
                <a:r>
                  <a:rPr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累積</a:t>
                </a:r>
                <a:r>
                  <a:rPr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reward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只要</a:t>
                </a:r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actor </a:t>
                </a: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試著將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zh-TW" alt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變大，就能產生更好的 </a:t>
                </a:r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action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935316-176F-45F0-8A46-925A8F3D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85" y="4601424"/>
                <a:ext cx="6664881" cy="966034"/>
              </a:xfrm>
              <a:prstGeom prst="rect">
                <a:avLst/>
              </a:prstGeom>
              <a:blipFill>
                <a:blip r:embed="rId7"/>
                <a:stretch>
                  <a:fillRect l="-951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11712C7-F4BE-32E0-5D58-636320A63BD0}"/>
              </a:ext>
            </a:extLst>
          </p:cNvPr>
          <p:cNvCxnSpPr>
            <a:cxnSpLocks/>
          </p:cNvCxnSpPr>
          <p:nvPr/>
        </p:nvCxnSpPr>
        <p:spPr>
          <a:xfrm>
            <a:off x="5916582" y="4220771"/>
            <a:ext cx="55322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0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如何幫助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actor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訓練？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4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8A93A-1F09-3BC8-6384-6D82B2FE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8DCF29-2D28-F719-7EC8-49E524526B45}"/>
              </a:ext>
            </a:extLst>
          </p:cNvPr>
          <p:cNvSpPr txBox="1"/>
          <p:nvPr/>
        </p:nvSpPr>
        <p:spPr>
          <a:xfrm>
            <a:off x="653143" y="1756819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Microsoft JhengHei" panose="020B0604030504040204" pitchFamily="34" charset="-120"/>
              </a:rPr>
              <a:t>Advantage function (</a:t>
            </a:r>
            <a:r>
              <a:rPr lang="zh-TW" altLang="en-US" sz="2400" dirty="0">
                <a:ea typeface="Microsoft JhengHei" panose="020B0604030504040204" pitchFamily="34" charset="-120"/>
              </a:rPr>
              <a:t>優勢函數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/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/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blipFill>
                <a:blip r:embed="rId4"/>
                <a:stretch>
                  <a:fillRect t="-94872" b="-1487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CF3EB0-3EB0-C6EA-01D0-B8D39967DD41}"/>
              </a:ext>
            </a:extLst>
          </p:cNvPr>
          <p:cNvSpPr txBox="1"/>
          <p:nvPr/>
        </p:nvSpPr>
        <p:spPr>
          <a:xfrm>
            <a:off x="653143" y="3078275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Temporal Difference</a:t>
            </a:r>
            <a:r>
              <a:rPr lang="zh-TW" altLang="en-US" sz="2400" dirty="0"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ea typeface="Microsoft JhengHei" panose="020B0604030504040204" pitchFamily="34" charset="-120"/>
              </a:rPr>
              <a:t>(TD)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03B3E8-3D41-8625-66AA-FED0B353E9C2}"/>
                  </a:ext>
                </a:extLst>
              </p:cNvPr>
              <p:cNvSpPr txBox="1"/>
              <p:nvPr/>
            </p:nvSpPr>
            <p:spPr>
              <a:xfrm>
                <a:off x="2696350" y="5117772"/>
                <a:ext cx="7111197" cy="95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en-US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TW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03B3E8-3D41-8625-66AA-FED0B353E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350" y="5117772"/>
                <a:ext cx="7111197" cy="957826"/>
              </a:xfrm>
              <a:prstGeom prst="rect">
                <a:avLst/>
              </a:prstGeom>
              <a:blipFill>
                <a:blip r:embed="rId5"/>
                <a:stretch>
                  <a:fillRect t="-98684" b="-15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9650570-68A0-87DC-3AE2-07846F3D75EB}"/>
                  </a:ext>
                </a:extLst>
              </p:cNvPr>
              <p:cNvSpPr txBox="1"/>
              <p:nvPr/>
            </p:nvSpPr>
            <p:spPr>
              <a:xfrm>
                <a:off x="2080528" y="3921494"/>
                <a:ext cx="223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9650570-68A0-87DC-3AE2-07846F3D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28" y="3921494"/>
                <a:ext cx="223368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D2EDF1-D777-DDBC-DC7E-4A1572076910}"/>
                  </a:ext>
                </a:extLst>
              </p:cNvPr>
              <p:cNvSpPr txBox="1"/>
              <p:nvPr/>
            </p:nvSpPr>
            <p:spPr>
              <a:xfrm>
                <a:off x="4006450" y="3818610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越接近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越好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D2EDF1-D777-DDBC-DC7E-4A157207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50" y="3818610"/>
                <a:ext cx="2015479" cy="504369"/>
              </a:xfrm>
              <a:prstGeom prst="rect">
                <a:avLst/>
              </a:prstGeom>
              <a:blipFill>
                <a:blip r:embed="rId7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FE96104-9764-13FC-DF10-C5863034F6B4}"/>
                  </a:ext>
                </a:extLst>
              </p:cNvPr>
              <p:cNvSpPr txBox="1"/>
              <p:nvPr/>
            </p:nvSpPr>
            <p:spPr>
              <a:xfrm>
                <a:off x="2668622" y="4455777"/>
                <a:ext cx="24271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FE96104-9764-13FC-DF10-C5863034F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622" y="4455777"/>
                <a:ext cx="2427176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10AE26-1BFF-3D45-445B-752CB52968EF}"/>
                  </a:ext>
                </a:extLst>
              </p:cNvPr>
              <p:cNvSpPr txBox="1"/>
              <p:nvPr/>
            </p:nvSpPr>
            <p:spPr>
              <a:xfrm>
                <a:off x="653143" y="3797900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ea typeface="Microsoft JhengHei" panose="020B0604030504040204" pitchFamily="34" charset="-120"/>
                  </a:rPr>
                  <a:t>訓練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時：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10AE26-1BFF-3D45-445B-752CB529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797900"/>
                <a:ext cx="2015479" cy="504369"/>
              </a:xfrm>
              <a:prstGeom prst="rect">
                <a:avLst/>
              </a:prstGeom>
              <a:blipFill>
                <a:blip r:embed="rId9"/>
                <a:stretch>
                  <a:fillRect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3F70A3-4EEE-B404-45AB-2F3C8B1CB0A8}"/>
              </a:ext>
            </a:extLst>
          </p:cNvPr>
          <p:cNvSpPr txBox="1"/>
          <p:nvPr/>
        </p:nvSpPr>
        <p:spPr>
          <a:xfrm>
            <a:off x="887618" y="4342698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ea typeface="Microsoft JhengHei" panose="020B0604030504040204" pitchFamily="34" charset="-120"/>
              </a:rPr>
              <a:t>訓練</a:t>
            </a:r>
            <a:r>
              <a:rPr lang="en-US" altLang="zh-TW" sz="2000" dirty="0"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actor </a:t>
            </a:r>
            <a:r>
              <a:rPr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時：</a:t>
            </a:r>
            <a:endParaRPr lang="en-US" altLang="zh-TW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FC49D66-2FC4-09DC-AE5B-9D2BF8BB15EC}"/>
                  </a:ext>
                </a:extLst>
              </p:cNvPr>
              <p:cNvSpPr txBox="1"/>
              <p:nvPr/>
            </p:nvSpPr>
            <p:spPr>
              <a:xfrm>
                <a:off x="4921705" y="4342540"/>
                <a:ext cx="5429990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越大越好，因為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只是預估值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FC49D66-2FC4-09DC-AE5B-9D2BF8BB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705" y="4342540"/>
                <a:ext cx="5429990" cy="504369"/>
              </a:xfrm>
              <a:prstGeom prst="rect">
                <a:avLst/>
              </a:prstGeom>
              <a:blipFill>
                <a:blip r:embed="rId10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7CFF0DB-D761-62C3-92A6-CAF2F298E7DB}"/>
              </a:ext>
            </a:extLst>
          </p:cNvPr>
          <p:cNvCxnSpPr>
            <a:cxnSpLocks/>
          </p:cNvCxnSpPr>
          <p:nvPr/>
        </p:nvCxnSpPr>
        <p:spPr>
          <a:xfrm flipV="1">
            <a:off x="4947583" y="5852030"/>
            <a:ext cx="0" cy="4107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B1B0E51-1FF5-D080-270E-57D77A466B15}"/>
              </a:ext>
            </a:extLst>
          </p:cNvPr>
          <p:cNvCxnSpPr>
            <a:cxnSpLocks/>
          </p:cNvCxnSpPr>
          <p:nvPr/>
        </p:nvCxnSpPr>
        <p:spPr>
          <a:xfrm>
            <a:off x="4809530" y="5816659"/>
            <a:ext cx="28626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A4F4BB3-F810-608B-212B-3B558BD7FF54}"/>
              </a:ext>
            </a:extLst>
          </p:cNvPr>
          <p:cNvSpPr txBox="1"/>
          <p:nvPr/>
        </p:nvSpPr>
        <p:spPr>
          <a:xfrm>
            <a:off x="3651366" y="6163375"/>
            <a:ext cx="251053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TD </a:t>
            </a:r>
            <a:r>
              <a:rPr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是看即時</a:t>
            </a:r>
            <a:r>
              <a:rPr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 reward</a:t>
            </a:r>
          </a:p>
        </p:txBody>
      </p:sp>
    </p:spTree>
    <p:extLst>
      <p:ext uri="{BB962C8B-B14F-4D97-AF65-F5344CB8AC3E}">
        <p14:creationId xmlns:p14="http://schemas.microsoft.com/office/powerpoint/2010/main" val="26867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5" grpId="0"/>
      <p:bldP spid="18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6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31655-EA0B-E607-1B7D-DE29ABB3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Taxonomy of RL Algorithms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B737AA-B8FA-D33C-C49B-585F01B8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9F09233-B562-1321-1E27-0FF6EE21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17" y="1721195"/>
            <a:ext cx="8521565" cy="45277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6182368-996E-527D-C7F1-C99886FCD2B1}"/>
              </a:ext>
            </a:extLst>
          </p:cNvPr>
          <p:cNvSpPr txBox="1"/>
          <p:nvPr/>
        </p:nvSpPr>
        <p:spPr>
          <a:xfrm>
            <a:off x="2227218" y="6411375"/>
            <a:ext cx="8385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spinningup.openai.com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en</a:t>
            </a:r>
            <a:r>
              <a:rPr kumimoji="1" lang="en" altLang="zh-TW" sz="1600" dirty="0"/>
              <a:t>/latest/</a:t>
            </a:r>
            <a:r>
              <a:rPr kumimoji="1" lang="en" altLang="zh-TW" sz="1600" dirty="0" err="1"/>
              <a:t>spinningup</a:t>
            </a:r>
            <a:r>
              <a:rPr kumimoji="1" lang="en" altLang="zh-TW" sz="1600" dirty="0"/>
              <a:t>/rl_intro2.html#a-taxonomy-of-rl-algorithms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2724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DF8BB-0F68-9E0D-5AC7-29805B96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[Recap, Important Notes] Training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細節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74204B-430E-6405-F9A8-FCE7228521FC}"/>
              </a:ext>
            </a:extLst>
          </p:cNvPr>
          <p:cNvSpPr txBox="1"/>
          <p:nvPr/>
        </p:nvSpPr>
        <p:spPr>
          <a:xfrm>
            <a:off x="653143" y="1697925"/>
            <a:ext cx="5380669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通常一個</a:t>
            </a:r>
            <a:r>
              <a:rPr lang="en-US" altLang="zh-TW" sz="2400" dirty="0">
                <a:ea typeface="Microsoft JhengHei" panose="020B0604030504040204" pitchFamily="34" charset="-120"/>
              </a:rPr>
              <a:t> episode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更新一次</a:t>
            </a:r>
            <a:r>
              <a:rPr lang="en-US" altLang="zh-TW" sz="2400" dirty="0"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actor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每次 </a:t>
            </a:r>
            <a:r>
              <a:rPr lang="en-US" altLang="zh-TW" sz="2400" dirty="0">
                <a:ea typeface="Microsoft JhengHei" panose="020B0604030504040204" pitchFamily="34" charset="-120"/>
              </a:rPr>
              <a:t>agent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更新後，資料要重新收集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E051A-50AD-CF4F-4501-4177CDEB7410}"/>
              </a:ext>
            </a:extLst>
          </p:cNvPr>
          <p:cNvSpPr txBox="1"/>
          <p:nvPr/>
        </p:nvSpPr>
        <p:spPr>
          <a:xfrm>
            <a:off x="3184676" y="296734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F593C6-0D8D-0C60-E7E0-0DD0E694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66" y="3902122"/>
            <a:ext cx="1417402" cy="8670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576FD-E9CD-6CF7-6590-DC5D3F87984D}"/>
              </a:ext>
            </a:extLst>
          </p:cNvPr>
          <p:cNvSpPr txBox="1"/>
          <p:nvPr/>
        </p:nvSpPr>
        <p:spPr>
          <a:xfrm>
            <a:off x="4817269" y="4061264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/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/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/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/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/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/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/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/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/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122B83-1A85-A024-5E97-109C4DE8284E}"/>
              </a:ext>
            </a:extLst>
          </p:cNvPr>
          <p:cNvSpPr txBox="1"/>
          <p:nvPr/>
        </p:nvSpPr>
        <p:spPr>
          <a:xfrm rot="5400000">
            <a:off x="6737648" y="548479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/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/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/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BB8710F7-92BA-7634-4BF6-2DC7E4E419B3}"/>
              </a:ext>
            </a:extLst>
          </p:cNvPr>
          <p:cNvSpPr txBox="1"/>
          <p:nvPr/>
        </p:nvSpPr>
        <p:spPr>
          <a:xfrm>
            <a:off x="6618514" y="2215620"/>
            <a:ext cx="495300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Question: 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舊的資料是否能沿用呢？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86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[Definition] On-policy and Off-policy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/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On-policy</a:t>
                </a:r>
                <a:r>
                  <a:rPr kumimoji="1" lang="zh-TW" altLang="en-US" sz="2400" dirty="0"/>
                  <a:t>：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被訓練的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agent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跟資料是來自同一個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訓練資料來自目前的 </a:t>
                </a:r>
                <a:r>
                  <a:rPr kumimoji="1" lang="en" altLang="zh-TW" sz="2400" dirty="0">
                    <a:ea typeface="Microsoft JhengHei" panose="020B0604030504040204" pitchFamily="34" charset="-120"/>
                  </a:rPr>
                  <a:t>policy 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現在訓練</a:t>
                </a:r>
                <a14:m>
                  <m:oMath xmlns:m="http://schemas.openxmlformats.org/officeDocument/2006/math">
                    <m:r>
                      <a:rPr lang="zh-TW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，資料來自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" altLang="zh-TW" sz="2400" dirty="0">
                    <a:ea typeface="Microsoft JhengHei" panose="020B0604030504040204" pitchFamily="34" charset="-120"/>
                  </a:rPr>
                  <a:t>)</a:t>
                </a:r>
                <a:endParaRPr lang="en-US" altLang="zh-TW" sz="2400" dirty="0">
                  <a:ea typeface="Microsoft JhengHei" panose="020B0604030504040204" pitchFamily="34" charset="-12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Off-policy</a:t>
                </a:r>
                <a:r>
                  <a:rPr kumimoji="1" lang="zh-TW" altLang="en-US" sz="2400" dirty="0"/>
                  <a:t>：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被訓練的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agent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跟資料</a:t>
                </a:r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不是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來自同一個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訓練資料來自不同的 </a:t>
                </a:r>
                <a:r>
                  <a:rPr kumimoji="1" lang="en" altLang="zh-TW" sz="2400" dirty="0">
                    <a:ea typeface="Microsoft JhengHei" panose="020B0604030504040204" pitchFamily="34" charset="-120"/>
                  </a:rPr>
                  <a:t>policies 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例如：現在訓練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4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但資料來自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400" baseline="-2500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kumimoji="1" lang="en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blipFill>
                <a:blip r:embed="rId3"/>
                <a:stretch>
                  <a:fillRect l="-703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8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C8067-C4C1-3762-7D2F-76478305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On-policy and Off-policy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5ECA35-2B1A-41A2-D147-FB6C78FE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CE5A4E-01AB-54D0-50EA-4594F5D92918}"/>
              </a:ext>
            </a:extLst>
          </p:cNvPr>
          <p:cNvSpPr txBox="1"/>
          <p:nvPr/>
        </p:nvSpPr>
        <p:spPr>
          <a:xfrm>
            <a:off x="653143" y="2022101"/>
            <a:ext cx="88887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Hung-</a:t>
            </a:r>
            <a:r>
              <a:rPr lang="en-US" altLang="zh-TW" sz="2000" dirty="0" err="1"/>
              <a:t>yi</a:t>
            </a:r>
            <a:r>
              <a:rPr lang="en-US" altLang="zh-TW" sz="2000" dirty="0"/>
              <a:t> Lee: </a:t>
            </a:r>
            <a:r>
              <a:rPr lang="zh-TW" altLang="en-US" sz="2000" dirty="0"/>
              <a:t>https://youtu.be/OAKAZhFmYoI?si=zmFUM46UJ4ONKchQ&amp;t=90</a:t>
            </a:r>
            <a:endParaRPr lang="en-US" altLang="zh-TW" sz="2000" dirty="0"/>
          </a:p>
          <a:p>
            <a:r>
              <a:rPr lang="en-US" altLang="zh-TW" sz="2000" dirty="0">
                <a:ea typeface="Microsoft JhengHei" panose="020B0604030504040204" pitchFamily="34" charset="-120"/>
              </a:rPr>
              <a:t>On-policy: </a:t>
            </a:r>
            <a:r>
              <a:rPr lang="zh-TW" altLang="en-US" sz="2000" dirty="0">
                <a:ea typeface="Microsoft JhengHei" panose="020B0604030504040204" pitchFamily="34" charset="-120"/>
              </a:rPr>
              <a:t>阿光下棋</a:t>
            </a:r>
            <a:endParaRPr lang="en-US" altLang="zh-TW" sz="2000" dirty="0"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ea typeface="Microsoft JhengHei" panose="020B0604030504040204" pitchFamily="34" charset="-120"/>
              </a:rPr>
              <a:t>Off-policy: </a:t>
            </a:r>
            <a:r>
              <a:rPr lang="zh-TW" altLang="en-US" sz="2000" dirty="0">
                <a:ea typeface="Microsoft JhengHei" panose="020B0604030504040204" pitchFamily="34" charset="-120"/>
              </a:rPr>
              <a:t>佐為下棋、阿光在旁邊看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6BD51C-A787-2597-589C-8323C0705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644" y="3292437"/>
            <a:ext cx="4420311" cy="28034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D121A8-2EAD-4D57-AA5C-13D146BC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52" y="3292437"/>
            <a:ext cx="4148419" cy="27992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87EE8A-207F-2BA3-4C95-C124135E06FF}"/>
              </a:ext>
            </a:extLst>
          </p:cNvPr>
          <p:cNvSpPr txBox="1"/>
          <p:nvPr/>
        </p:nvSpPr>
        <p:spPr>
          <a:xfrm>
            <a:off x="2024301" y="6161667"/>
            <a:ext cx="251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a typeface="Microsoft JhengHei" panose="020B0604030504040204" pitchFamily="34" charset="-120"/>
              </a:rPr>
              <a:t>On-policy: </a:t>
            </a:r>
            <a:r>
              <a:rPr lang="zh-TW" altLang="en-US" dirty="0">
                <a:ea typeface="Microsoft JhengHei" panose="020B0604030504040204" pitchFamily="34" charset="-120"/>
              </a:rPr>
              <a:t>自己打</a:t>
            </a:r>
            <a:r>
              <a:rPr lang="en-US" altLang="zh-TW" dirty="0">
                <a:ea typeface="Microsoft JhengHei" panose="020B0604030504040204" pitchFamily="34" charset="-120"/>
              </a:rPr>
              <a:t>game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506AD1-13ED-B105-2078-275CDAA2E696}"/>
              </a:ext>
            </a:extLst>
          </p:cNvPr>
          <p:cNvSpPr txBox="1"/>
          <p:nvPr/>
        </p:nvSpPr>
        <p:spPr>
          <a:xfrm>
            <a:off x="6355997" y="6161667"/>
            <a:ext cx="4170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a typeface="Microsoft JhengHei" panose="020B0604030504040204" pitchFamily="34" charset="-120"/>
              </a:rPr>
              <a:t>Off-policy: </a:t>
            </a:r>
            <a:r>
              <a:rPr lang="zh-TW" altLang="en-US" sz="1800" dirty="0">
                <a:ea typeface="Microsoft JhengHei" panose="020B0604030504040204" pitchFamily="34" charset="-120"/>
              </a:rPr>
              <a:t>看實況主</a:t>
            </a:r>
            <a:r>
              <a:rPr lang="zh-TW" altLang="en-US" dirty="0">
                <a:ea typeface="Microsoft JhengHei" panose="020B0604030504040204" pitchFamily="34" charset="-120"/>
              </a:rPr>
              <a:t>打</a:t>
            </a:r>
            <a:r>
              <a:rPr lang="en-US" altLang="zh-TW" dirty="0">
                <a:ea typeface="Microsoft JhengHei" panose="020B0604030504040204" pitchFamily="34" charset="-120"/>
              </a:rPr>
              <a:t>game</a:t>
            </a:r>
            <a:r>
              <a:rPr lang="zh-TW" altLang="en-US" dirty="0">
                <a:ea typeface="Microsoft JhengHei" panose="020B0604030504040204" pitchFamily="34" charset="-120"/>
              </a:rPr>
              <a:t>，自己偷學</a:t>
            </a:r>
            <a:endParaRPr lang="en-US" altLang="zh-TW" dirty="0">
              <a:ea typeface="Microsoft JhengHei" panose="020B0604030504040204" pitchFamily="34" charset="-120"/>
            </a:endParaRPr>
          </a:p>
          <a:p>
            <a:r>
              <a:rPr lang="en-US" altLang="zh-TW" sz="1400" dirty="0">
                <a:ea typeface="Microsoft JhengHei" panose="020B0604030504040204" pitchFamily="34" charset="-120"/>
              </a:rPr>
              <a:t>https://</a:t>
            </a:r>
            <a:r>
              <a:rPr lang="en-US" altLang="zh-TW" sz="1400" dirty="0" err="1">
                <a:ea typeface="Microsoft JhengHei" panose="020B0604030504040204" pitchFamily="34" charset="-120"/>
              </a:rPr>
              <a:t>www.youtube.com</a:t>
            </a:r>
            <a:r>
              <a:rPr lang="en-US" altLang="zh-TW" sz="1400" dirty="0">
                <a:ea typeface="Microsoft JhengHei" panose="020B0604030504040204" pitchFamily="34" charset="-120"/>
              </a:rPr>
              <a:t>/</a:t>
            </a:r>
            <a:r>
              <a:rPr lang="en-US" altLang="zh-TW" sz="1400" dirty="0" err="1">
                <a:ea typeface="Microsoft JhengHei" panose="020B0604030504040204" pitchFamily="34" charset="-120"/>
              </a:rPr>
              <a:t>watch?v</a:t>
            </a:r>
            <a:r>
              <a:rPr lang="en-US" altLang="zh-TW" sz="1400" dirty="0">
                <a:ea typeface="Microsoft JhengHei" panose="020B0604030504040204" pitchFamily="34" charset="-120"/>
              </a:rPr>
              <a:t>=wmabM0dFGWU</a:t>
            </a:r>
          </a:p>
        </p:txBody>
      </p:sp>
    </p:spTree>
    <p:extLst>
      <p:ext uri="{BB962C8B-B14F-4D97-AF65-F5344CB8AC3E}">
        <p14:creationId xmlns:p14="http://schemas.microsoft.com/office/powerpoint/2010/main" val="2350362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2FDD99-EA16-5164-84A5-A655154A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Off-policy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PPO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F56694-E7AD-EB93-D947-B177DA9C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F20AAF-C56C-CC63-E00D-F83B452E85E9}"/>
                  </a:ext>
                </a:extLst>
              </p:cNvPr>
              <p:cNvSpPr txBox="1"/>
              <p:nvPr/>
            </p:nvSpPr>
            <p:spPr>
              <a:xfrm>
                <a:off x="653143" y="1683489"/>
                <a:ext cx="109183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資料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是舊的，但模型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是新的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可能已經變強了，可能會被舊的資料誤導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有些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paper 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如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TRPO)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會採用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importance sampling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的方法來限制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20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的變化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F20AAF-C56C-CC63-E00D-F83B452E8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683489"/>
                <a:ext cx="10918370" cy="1477328"/>
              </a:xfrm>
              <a:prstGeom prst="rect">
                <a:avLst/>
              </a:prstGeom>
              <a:blipFill>
                <a:blip r:embed="rId3"/>
                <a:stretch>
                  <a:fillRect l="-465" b="-4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1877E8A-F23D-C837-57B0-8060F423C4B4}"/>
              </a:ext>
            </a:extLst>
          </p:cNvPr>
          <p:cNvSpPr txBox="1"/>
          <p:nvPr/>
        </p:nvSpPr>
        <p:spPr>
          <a:xfrm>
            <a:off x="7592247" y="381419"/>
            <a:ext cx="4132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TRPO: Schulman, John, et al. "Trust region policy optimization." </a:t>
            </a:r>
            <a:r>
              <a:rPr lang="en" altLang="zh-TW" sz="1200" i="1" dirty="0"/>
              <a:t>International conference on machine learning</a:t>
            </a:r>
            <a:r>
              <a:rPr lang="en" altLang="zh-TW" sz="1200" dirty="0"/>
              <a:t>. 2015.</a:t>
            </a:r>
          </a:p>
          <a:p>
            <a:r>
              <a:rPr lang="en-US" altLang="zh-TW" sz="1200" dirty="0"/>
              <a:t>PPO: Schulman, John, et al. "Proximal policy optimization algorithms."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arXiv:1707.06347 (2017).</a:t>
            </a:r>
            <a:endParaRPr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243E204-21E8-3B63-92DB-98D6586B9DC7}"/>
                  </a:ext>
                </a:extLst>
              </p:cNvPr>
              <p:cNvSpPr txBox="1"/>
              <p:nvPr/>
            </p:nvSpPr>
            <p:spPr>
              <a:xfrm>
                <a:off x="3048000" y="3334841"/>
                <a:ext cx="6096000" cy="724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old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243E204-21E8-3B63-92DB-98D6586B9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334841"/>
                <a:ext cx="6096000" cy="724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9DC4245-12BA-7E85-976B-28990F336971}"/>
                  </a:ext>
                </a:extLst>
              </p:cNvPr>
              <p:cNvSpPr txBox="1"/>
              <p:nvPr/>
            </p:nvSpPr>
            <p:spPr>
              <a:xfrm>
                <a:off x="653142" y="4418856"/>
                <a:ext cx="10241837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ea typeface="Microsoft JhengHei" panose="020B0604030504040204" pitchFamily="34" charset="-120"/>
                  </a:rPr>
                  <a:t>但在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18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和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>
                                <a:latin typeface="Cambria Math" panose="02040503050406030204" pitchFamily="18" charset="0"/>
                              </a:rPr>
                              <m:t>old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差異很大的情況下，訓練不穩定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>
                    <a:ea typeface="Microsoft JhengHei" panose="020B0604030504040204" pitchFamily="34" charset="-120"/>
                  </a:rPr>
                  <a:t>-&gt;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近代作法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PPO (Proximal Policy Optimization)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用範圍更加限制 </a:t>
                </a:r>
                <a:r>
                  <a:rPr kumimoji="1" lang="en-US" altLang="zh-TW" sz="1800" dirty="0">
                    <a:ea typeface="Microsoft JhengHei" panose="020B0604030504040204" pitchFamily="34" charset="-120"/>
                  </a:rPr>
                  <a:t>importance sampling </a:t>
                </a:r>
                <a:r>
                  <a:rPr kumimoji="1" lang="zh-TW" altLang="en-US" sz="1800" dirty="0">
                    <a:ea typeface="Microsoft JhengHei" panose="020B0604030504040204" pitchFamily="34" charset="-120"/>
                  </a:rPr>
                  <a:t>的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變化：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9DC4245-12BA-7E85-976B-28990F33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4418856"/>
                <a:ext cx="10241837" cy="674480"/>
              </a:xfrm>
              <a:prstGeom prst="rect">
                <a:avLst/>
              </a:prstGeom>
              <a:blipFill>
                <a:blip r:embed="rId5"/>
                <a:stretch>
                  <a:fillRect l="-372" t="-5556" b="-12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F03D1C-CD70-281F-5DDB-CCF081D9440D}"/>
                  </a:ext>
                </a:extLst>
              </p:cNvPr>
              <p:cNvSpPr txBox="1"/>
              <p:nvPr/>
            </p:nvSpPr>
            <p:spPr>
              <a:xfrm>
                <a:off x="3047999" y="5313057"/>
                <a:ext cx="6096000" cy="748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old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≤1+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F03D1C-CD70-281F-5DDB-CCF081D9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5313057"/>
                <a:ext cx="6096000" cy="7480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6F1AF5-F371-362B-6CF5-1C115EEDC47B}"/>
                  </a:ext>
                </a:extLst>
              </p:cNvPr>
              <p:cNvSpPr txBox="1"/>
              <p:nvPr/>
            </p:nvSpPr>
            <p:spPr>
              <a:xfrm>
                <a:off x="4185920" y="6230894"/>
                <a:ext cx="3931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為超參數，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PPO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 論文中設為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0.2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6F1AF5-F371-362B-6CF5-1C115EEDC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20" y="6230894"/>
                <a:ext cx="3931920" cy="369332"/>
              </a:xfrm>
              <a:prstGeom prst="rect">
                <a:avLst/>
              </a:prstGeom>
              <a:blipFill>
                <a:blip r:embed="rId7"/>
                <a:stretch>
                  <a:fillRect l="-965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8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4DD5A-6655-641D-AE2A-5F94EBB0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Summary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E23A9C-0F16-F159-E331-9B382214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0C7F47-DE31-A9C1-D41B-F6D859672CB6}"/>
              </a:ext>
            </a:extLst>
          </p:cNvPr>
          <p:cNvSpPr txBox="1"/>
          <p:nvPr/>
        </p:nvSpPr>
        <p:spPr>
          <a:xfrm>
            <a:off x="653143" y="1927329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Policy gradient: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讓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policy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透過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maximize reward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方向更新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Value function: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預測一個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state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的「未來總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On-policy vs. Off-policy: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模型「自己收資料」或「看舊資料學習」的差別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PPO: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透過限制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policy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來小步更新幅度，慢慢變好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3323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768E3-08C5-733E-DD63-4718718A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學習資源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88017F-F5A0-8107-D835-376EFE07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72EBFB-22F8-6EAC-8394-3744FE55886D}"/>
              </a:ext>
            </a:extLst>
          </p:cNvPr>
          <p:cNvSpPr txBox="1"/>
          <p:nvPr/>
        </p:nvSpPr>
        <p:spPr>
          <a:xfrm>
            <a:off x="636815" y="1749469"/>
            <a:ext cx="1091837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Sutton, R. S., &amp; </a:t>
            </a:r>
            <a:r>
              <a:rPr lang="en" altLang="zh-TW" sz="2400" dirty="0" err="1"/>
              <a:t>Barto</a:t>
            </a:r>
            <a:r>
              <a:rPr lang="en" altLang="zh-TW" sz="2400" dirty="0"/>
              <a:t>, A. G. (2018). </a:t>
            </a:r>
            <a:r>
              <a:rPr lang="en" altLang="zh-TW" sz="2400" i="1" dirty="0"/>
              <a:t>Reinforcement Learning: An Introduction</a:t>
            </a:r>
            <a:r>
              <a:rPr lang="en" altLang="zh-TW" sz="2400" dirty="0"/>
              <a:t> (2nd ed.), Chapter 5: Monte Carlo Methods.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incompleteideas.net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/book/the-book-2nd.html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李宏毅老師 </a:t>
            </a:r>
            <a:r>
              <a:rPr lang="en" altLang="zh-TW" sz="2400" dirty="0"/>
              <a:t>Deep Reinforcement Learning, 2018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播放清單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https://</a:t>
            </a:r>
            <a:r>
              <a:rPr lang="en" altLang="zh-TW" sz="2400" dirty="0" err="1"/>
              <a:t>youtube.com</a:t>
            </a:r>
            <a:r>
              <a:rPr lang="en" altLang="zh-TW" sz="2400" dirty="0"/>
              <a:t>/</a:t>
            </a:r>
            <a:r>
              <a:rPr lang="en" altLang="zh-TW" sz="2400" dirty="0" err="1"/>
              <a:t>playlist?list</a:t>
            </a:r>
            <a:r>
              <a:rPr lang="en" altLang="zh-TW" sz="2400" dirty="0"/>
              <a:t>=PLJV_el3uVTsODxQFgzMzPLa16h6B8kWM_&amp;si=qN41KpUMwMBVipiA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 err="1"/>
              <a:t>OpenAI</a:t>
            </a:r>
            <a:r>
              <a:rPr lang="en" altLang="zh-TW" sz="2400" dirty="0"/>
              <a:t> Spinning Up in Deep RL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https://</a:t>
            </a:r>
            <a:r>
              <a:rPr lang="en" altLang="zh-TW" sz="2400" dirty="0" err="1"/>
              <a:t>spinningup.openai.com</a:t>
            </a:r>
            <a:r>
              <a:rPr lang="en" altLang="zh-TW" sz="2400" dirty="0"/>
              <a:t>/</a:t>
            </a:r>
            <a:r>
              <a:rPr lang="en" altLang="zh-TW" sz="2400" dirty="0" err="1"/>
              <a:t>en</a:t>
            </a:r>
            <a:r>
              <a:rPr lang="en" altLang="zh-TW" sz="2400" dirty="0"/>
              <a:t>/latest/algorithms/</a:t>
            </a:r>
            <a:r>
              <a:rPr lang="en" altLang="zh-TW" sz="2400" dirty="0" err="1"/>
              <a:t>ppo.html</a:t>
            </a:r>
            <a:endParaRPr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371154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0A990-5BD7-D33E-5CB8-A651DAD1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DB9EE-D9CD-BAFF-1350-4CF5FE6A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D7CC4C-1E1B-88D3-131F-B22657F3ABC5}"/>
              </a:ext>
            </a:extLst>
          </p:cNvPr>
          <p:cNvSpPr txBox="1"/>
          <p:nvPr/>
        </p:nvSpPr>
        <p:spPr>
          <a:xfrm>
            <a:off x="2217548" y="5881803"/>
            <a:ext cx="7756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Paper: Silver, D., Huang, A., Maddison, C. J., </a:t>
            </a:r>
            <a:r>
              <a:rPr kumimoji="1" lang="en" altLang="zh-TW" sz="1200" dirty="0" err="1"/>
              <a:t>Guez</a:t>
            </a:r>
            <a:r>
              <a:rPr kumimoji="1" lang="en" altLang="zh-TW" sz="1200" dirty="0"/>
              <a:t>, A., </a:t>
            </a:r>
            <a:r>
              <a:rPr kumimoji="1" lang="en" altLang="zh-TW" sz="1200" dirty="0" err="1"/>
              <a:t>Sifre</a:t>
            </a:r>
            <a:r>
              <a:rPr kumimoji="1" lang="en" altLang="zh-TW" sz="1200" dirty="0"/>
              <a:t>, L., Van Den </a:t>
            </a:r>
            <a:r>
              <a:rPr kumimoji="1" lang="en" altLang="zh-TW" sz="1200" dirty="0" err="1"/>
              <a:t>Driessche</a:t>
            </a:r>
            <a:r>
              <a:rPr kumimoji="1" lang="en" altLang="zh-TW" sz="1200" dirty="0"/>
              <a:t>, G., ... &amp; Hassabis, D. (2016). Mastering the game of Go with deep neural networks and tree search. nature, 529(7587), 484-489.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www.newyorker.com</a:t>
            </a:r>
            <a:r>
              <a:rPr kumimoji="1" lang="en" altLang="zh-TW" sz="1200" dirty="0"/>
              <a:t>/tech/annals-of-technology/alphago-lee-sedol-and-the-reassuring-future-of-humans-and-machines</a:t>
            </a:r>
            <a:endParaRPr kumimoji="1" lang="zh-TW" altLang="en-US" sz="1200" dirty="0"/>
          </a:p>
        </p:txBody>
      </p:sp>
      <p:pic>
        <p:nvPicPr>
          <p:cNvPr id="5124" name="Picture 4" descr="On Tuesday Lee Sedol a topranked Go player lost the last of five games to AlphaGo a computer program.">
            <a:extLst>
              <a:ext uri="{FF2B5EF4-FFF2-40B4-BE49-F238E27FC236}">
                <a16:creationId xmlns:a16="http://schemas.microsoft.com/office/drawing/2014/main" id="{88272E02-27E1-3F66-B2AB-5C17D2CD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653" y="2202332"/>
            <a:ext cx="5337541" cy="34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541B88B-4C0B-2057-82E1-F1AAAA0785E2}"/>
              </a:ext>
            </a:extLst>
          </p:cNvPr>
          <p:cNvSpPr txBox="1"/>
          <p:nvPr/>
        </p:nvSpPr>
        <p:spPr>
          <a:xfrm>
            <a:off x="5715796" y="1833000"/>
            <a:ext cx="324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AlphaGo vs. Lee Sedol  (2016)</a:t>
            </a:r>
            <a:endParaRPr lang="zh-TW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8914BB3-8E77-5DED-1BB2-A77C1DE3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4" y="2389158"/>
            <a:ext cx="31657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3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C5ECEC-118B-ABC4-15CF-6E1F9A00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A20D70-EB89-7E41-B921-ECA4B3A7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617836-C124-75C8-43E1-8B374E18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28" y="2117245"/>
            <a:ext cx="7772400" cy="46634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6AD97E6-A467-877C-F953-307A5B422596}"/>
              </a:ext>
            </a:extLst>
          </p:cNvPr>
          <p:cNvSpPr txBox="1"/>
          <p:nvPr/>
        </p:nvSpPr>
        <p:spPr>
          <a:xfrm>
            <a:off x="7780099" y="1460815"/>
            <a:ext cx="379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Ouyang, Long, et al. "Training language models to follow instructions with human feedback." </a:t>
            </a:r>
            <a:r>
              <a:rPr kumimoji="1" lang="en" altLang="zh-TW" sz="1200" dirty="0" err="1"/>
              <a:t>NeurIPS</a:t>
            </a:r>
            <a:r>
              <a:rPr kumimoji="1" lang="en" altLang="zh-TW" sz="1200" dirty="0"/>
              <a:t> 2022.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513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22B3D-DB8C-D0C8-2EB8-6FACE7EA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A68B1-A6E7-3093-F743-F7F6F73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線上媒體 4" descr="Reinforcment Learning - Mario Training Video">
            <a:hlinkClick r:id="" action="ppaction://media"/>
            <a:extLst>
              <a:ext uri="{FF2B5EF4-FFF2-40B4-BE49-F238E27FC236}">
                <a16:creationId xmlns:a16="http://schemas.microsoft.com/office/drawing/2014/main" id="{76B824A3-213B-10B3-F587-8C2E7E9913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0500" y="2149245"/>
            <a:ext cx="7550999" cy="4266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FAEF58-5F7E-A39D-F41F-71E3BB8B7549}"/>
              </a:ext>
            </a:extLst>
          </p:cNvPr>
          <p:cNvSpPr txBox="1"/>
          <p:nvPr/>
        </p:nvSpPr>
        <p:spPr>
          <a:xfrm>
            <a:off x="653142" y="1438348"/>
            <a:ext cx="544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Using reinforcement learning.</a:t>
            </a:r>
          </a:p>
          <a:p>
            <a:r>
              <a:rPr kumimoji="1" lang="en-US" altLang="zh-TW" dirty="0"/>
              <a:t>Code: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jiseongHAN</a:t>
            </a:r>
            <a:r>
              <a:rPr kumimoji="1" lang="en-US" altLang="zh-TW" dirty="0"/>
              <a:t>/Super-Mario-RL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7C426-22C9-2369-C106-950BD30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Atari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46FD7D-8BEE-DC04-1C89-D8CCDF03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C6F15F-30C4-8CF6-8340-D1F7688B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7" y="2184670"/>
            <a:ext cx="5133507" cy="33681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9806E9-D72C-DF86-6A01-A4C51E6D1033}"/>
              </a:ext>
            </a:extLst>
          </p:cNvPr>
          <p:cNvSpPr txBox="1"/>
          <p:nvPr/>
        </p:nvSpPr>
        <p:spPr>
          <a:xfrm>
            <a:off x="2403780" y="6348023"/>
            <a:ext cx="7384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Figure from: Mnih, Volodymyr, et al. "Playing atari with deep reinforcement learning." NIPS (2013).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D4408C-F8E1-A4D9-D5F5-BAE09AC5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11" y="3290602"/>
            <a:ext cx="2875341" cy="17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48948-0708-D578-2CD3-C0C7F12B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(2):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訓練方式的不同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025D56-A670-6752-EF0E-2B8279FD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2F13603A-3AEB-4AFB-8F28-B6478B36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85" y="1955540"/>
            <a:ext cx="1468691" cy="9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7BBC5B-08D2-CAC1-FFE8-6CAB9636BD01}"/>
              </a:ext>
            </a:extLst>
          </p:cNvPr>
          <p:cNvSpPr/>
          <p:nvPr/>
        </p:nvSpPr>
        <p:spPr>
          <a:xfrm>
            <a:off x="5163447" y="256335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131B9D7A-C836-FEBF-52CA-88F4ADAEAC2C}"/>
              </a:ext>
            </a:extLst>
          </p:cNvPr>
          <p:cNvCxnSpPr/>
          <p:nvPr/>
        </p:nvCxnSpPr>
        <p:spPr>
          <a:xfrm>
            <a:off x="4237617" y="305484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164A7A35-CD2A-FF81-D8D3-FC1B7D67DE6A}"/>
              </a:ext>
            </a:extLst>
          </p:cNvPr>
          <p:cNvCxnSpPr/>
          <p:nvPr/>
        </p:nvCxnSpPr>
        <p:spPr>
          <a:xfrm>
            <a:off x="7201797" y="305484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10F65985-9AB2-95DF-B77C-69D0D9138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1906718" y="2955356"/>
            <a:ext cx="1043430" cy="10459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C1A1E93-398E-1DEE-594D-27E4F3B8AF14}"/>
              </a:ext>
            </a:extLst>
          </p:cNvPr>
          <p:cNvSpPr txBox="1"/>
          <p:nvPr/>
        </p:nvSpPr>
        <p:spPr>
          <a:xfrm>
            <a:off x="8049792" y="2854790"/>
            <a:ext cx="256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Supervised Learning</a:t>
            </a:r>
            <a:endParaRPr kumimoji="1" lang="zh-TW" altLang="en-US" sz="20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B0BB65-A418-A57C-97C1-868CD0ACF8CE}"/>
              </a:ext>
            </a:extLst>
          </p:cNvPr>
          <p:cNvSpPr txBox="1"/>
          <p:nvPr/>
        </p:nvSpPr>
        <p:spPr>
          <a:xfrm>
            <a:off x="3370948" y="2258631"/>
            <a:ext cx="62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EDE0CB-A73F-C75A-5B14-B8ACF11FC8DA}"/>
              </a:ext>
            </a:extLst>
          </p:cNvPr>
          <p:cNvSpPr txBox="1"/>
          <p:nvPr/>
        </p:nvSpPr>
        <p:spPr>
          <a:xfrm>
            <a:off x="3401262" y="1389504"/>
            <a:ext cx="55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6D3853-62E7-6EC2-B698-3F7A01A31CD8}"/>
              </a:ext>
            </a:extLst>
          </p:cNvPr>
          <p:cNvSpPr txBox="1"/>
          <p:nvPr/>
        </p:nvSpPr>
        <p:spPr>
          <a:xfrm>
            <a:off x="2096258" y="1389505"/>
            <a:ext cx="6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428ADB-82B1-4997-0B88-F17FC1DF7592}"/>
              </a:ext>
            </a:extLst>
          </p:cNvPr>
          <p:cNvSpPr txBox="1"/>
          <p:nvPr/>
        </p:nvSpPr>
        <p:spPr>
          <a:xfrm>
            <a:off x="3370947" y="3263074"/>
            <a:ext cx="62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1CE016E-DC14-D370-FD39-A1217FEA7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75" y="4538309"/>
            <a:ext cx="1340507" cy="87953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B3D5598-A62C-542C-6BFE-D901054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74" y="5468495"/>
            <a:ext cx="1340507" cy="87953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4EC4BB1-93BA-D18F-4A38-43DE4B92ADAA}"/>
              </a:ext>
            </a:extLst>
          </p:cNvPr>
          <p:cNvSpPr/>
          <p:nvPr/>
        </p:nvSpPr>
        <p:spPr>
          <a:xfrm>
            <a:off x="5147279" y="497807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592D9DD4-5660-6E1D-E32E-F227D31B0135}"/>
              </a:ext>
            </a:extLst>
          </p:cNvPr>
          <p:cNvCxnSpPr/>
          <p:nvPr/>
        </p:nvCxnSpPr>
        <p:spPr>
          <a:xfrm>
            <a:off x="4221449" y="546956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0527736-A172-5FA9-440F-9542706019DF}"/>
              </a:ext>
            </a:extLst>
          </p:cNvPr>
          <p:cNvCxnSpPr/>
          <p:nvPr/>
        </p:nvCxnSpPr>
        <p:spPr>
          <a:xfrm>
            <a:off x="7185629" y="546956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0ACBAEE6-4269-389E-23B9-309A14AD784B}"/>
              </a:ext>
            </a:extLst>
          </p:cNvPr>
          <p:cNvSpPr/>
          <p:nvPr/>
        </p:nvSpPr>
        <p:spPr>
          <a:xfrm>
            <a:off x="1906717" y="4331014"/>
            <a:ext cx="627477" cy="5283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4C0E08-A919-FD1E-3F82-D14ECE21F3E0}"/>
              </a:ext>
            </a:extLst>
          </p:cNvPr>
          <p:cNvSpPr txBox="1"/>
          <p:nvPr/>
        </p:nvSpPr>
        <p:spPr>
          <a:xfrm>
            <a:off x="8049792" y="5114552"/>
            <a:ext cx="316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Reinforcement Learning</a:t>
            </a:r>
          </a:p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不需要每個狀態都有標註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B60BC9C-C777-AC0C-8946-AAF1972166D2}"/>
              </a:ext>
            </a:extLst>
          </p:cNvPr>
          <p:cNvSpPr/>
          <p:nvPr/>
        </p:nvSpPr>
        <p:spPr>
          <a:xfrm>
            <a:off x="1906717" y="5256006"/>
            <a:ext cx="627477" cy="5283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0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6" grpId="0" animBg="1"/>
      <p:bldP spid="29" grpId="0" animBg="1"/>
      <p:bldP spid="30" grpId="0" build="allAtOnce"/>
      <p:bldP spid="3" grpId="0" animBg="1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9188</TotalTime>
  <Words>2729</Words>
  <Application>Microsoft Macintosh PowerPoint</Application>
  <PresentationFormat>寬螢幕</PresentationFormat>
  <Paragraphs>543</Paragraphs>
  <Slides>46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Microsoft JhengHei</vt:lpstr>
      <vt:lpstr>新細明體</vt:lpstr>
      <vt:lpstr>Aptos</vt:lpstr>
      <vt:lpstr>Arial</vt:lpstr>
      <vt:lpstr>Calibri</vt:lpstr>
      <vt:lpstr>Calibri Light</vt:lpstr>
      <vt:lpstr>Cambria Math</vt:lpstr>
      <vt:lpstr>Times New Roman</vt:lpstr>
      <vt:lpstr>回顧</vt:lpstr>
      <vt:lpstr>深度學習 Deep Learning</vt:lpstr>
      <vt:lpstr>Outline</vt:lpstr>
      <vt:lpstr>Reinforcement Learning (RL) 歸類?</vt:lpstr>
      <vt:lpstr>A Taxonomy of RL Algorithms</vt:lpstr>
      <vt:lpstr>為什麼我們要學 RL (1): RL is everywhere</vt:lpstr>
      <vt:lpstr>為什麼我們要學 RL (1): RL is everywhere</vt:lpstr>
      <vt:lpstr>為什麼我們要學 RL (1): RL is everywhere</vt:lpstr>
      <vt:lpstr>Atari</vt:lpstr>
      <vt:lpstr>為什麼我們要學 RL (2): 訓練方式的不同</vt:lpstr>
      <vt:lpstr>Supervised Learning vs. Reinforcement Learning</vt:lpstr>
      <vt:lpstr>PowerPoint 簡報</vt:lpstr>
      <vt:lpstr>[Illustration] RL 的元素</vt:lpstr>
      <vt:lpstr>[Definitions] RL 的元素</vt:lpstr>
      <vt:lpstr>[Illustration] RL 的元素</vt:lpstr>
      <vt:lpstr>[Definition] Trajectory and Episode</vt:lpstr>
      <vt:lpstr>[Illustration] RL 的元素 (假設τ只有3個點)</vt:lpstr>
      <vt:lpstr>[Definition] Cumulated reward</vt:lpstr>
      <vt:lpstr>[Definition] Discounted cumulated reward</vt:lpstr>
      <vt:lpstr>PowerPoint 簡報</vt:lpstr>
      <vt:lpstr>[Definition] What is policy?</vt:lpstr>
      <vt:lpstr>如何訓練一個RL模型？</vt:lpstr>
      <vt:lpstr>如何訓練一個RL模型？(3-1)</vt:lpstr>
      <vt:lpstr>[Illustration] RL 的元素 (假設τ只有3個點)</vt:lpstr>
      <vt:lpstr>Log Derivative Trick</vt:lpstr>
      <vt:lpstr>如何訓練一個RL模型？(3-2)</vt:lpstr>
      <vt:lpstr>Why Log Derivative Trick?</vt:lpstr>
      <vt:lpstr>如何訓練一個RL模型？(3-3)</vt:lpstr>
      <vt:lpstr>把 G_t (Cumulated reward) 考慮進去</vt:lpstr>
      <vt:lpstr>[Important Notes] Training 細節</vt:lpstr>
      <vt:lpstr>PowerPoint 簡報</vt:lpstr>
      <vt:lpstr>General Problem (1)</vt:lpstr>
      <vt:lpstr>General Problem (2)</vt:lpstr>
      <vt:lpstr>[Definition] Critic</vt:lpstr>
      <vt:lpstr>訓練 V 的方法 (1): Monte Carlo</vt:lpstr>
      <vt:lpstr>訓練 V 的方法 (2): Temporal Difference (TD)</vt:lpstr>
      <vt:lpstr>訓練 V 的方法 (2): Temporal Difference (TD)</vt:lpstr>
      <vt:lpstr>V 如何幫助 actor 訓練？</vt:lpstr>
      <vt:lpstr>V 如何幫助 actor 訓練？</vt:lpstr>
      <vt:lpstr>PowerPoint 簡報</vt:lpstr>
      <vt:lpstr>[Recap, Important Notes] Training 細節</vt:lpstr>
      <vt:lpstr>[Definition] On-policy and Off-policy</vt:lpstr>
      <vt:lpstr>On-policy and Off-policy</vt:lpstr>
      <vt:lpstr>Off-policy 的問題與 PPO</vt:lpstr>
      <vt:lpstr>Summary</vt:lpstr>
      <vt:lpstr>學習資源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1577</cp:revision>
  <dcterms:created xsi:type="dcterms:W3CDTF">2025-02-06T07:16:08Z</dcterms:created>
  <dcterms:modified xsi:type="dcterms:W3CDTF">2025-05-02T15:58:10Z</dcterms:modified>
</cp:coreProperties>
</file>